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8"/>
  </p:notesMasterIdLst>
  <p:sldIdLst>
    <p:sldId id="296" r:id="rId2"/>
    <p:sldId id="1356" r:id="rId3"/>
    <p:sldId id="1368" r:id="rId4"/>
    <p:sldId id="725" r:id="rId5"/>
    <p:sldId id="1369" r:id="rId6"/>
    <p:sldId id="1056" r:id="rId7"/>
    <p:sldId id="1062" r:id="rId8"/>
    <p:sldId id="1321" r:id="rId9"/>
    <p:sldId id="1370" r:id="rId10"/>
    <p:sldId id="1371" r:id="rId11"/>
    <p:sldId id="1372" r:id="rId12"/>
    <p:sldId id="738" r:id="rId13"/>
    <p:sldId id="1366" r:id="rId14"/>
    <p:sldId id="772" r:id="rId15"/>
    <p:sldId id="1373" r:id="rId16"/>
    <p:sldId id="1355" r:id="rId17"/>
    <p:sldId id="739" r:id="rId18"/>
    <p:sldId id="1144" r:id="rId19"/>
    <p:sldId id="1346" r:id="rId20"/>
    <p:sldId id="767" r:id="rId21"/>
    <p:sldId id="768" r:id="rId22"/>
    <p:sldId id="749" r:id="rId23"/>
    <p:sldId id="1337" r:id="rId24"/>
    <p:sldId id="915" r:id="rId25"/>
    <p:sldId id="916" r:id="rId26"/>
    <p:sldId id="1335" r:id="rId27"/>
    <p:sldId id="1374" r:id="rId28"/>
    <p:sldId id="1331" r:id="rId29"/>
    <p:sldId id="1340" r:id="rId30"/>
    <p:sldId id="1375" r:id="rId31"/>
    <p:sldId id="1376" r:id="rId32"/>
    <p:sldId id="1377" r:id="rId33"/>
    <p:sldId id="1378" r:id="rId34"/>
    <p:sldId id="1162" r:id="rId35"/>
    <p:sldId id="1379" r:id="rId36"/>
    <p:sldId id="1341" r:id="rId37"/>
    <p:sldId id="1342" r:id="rId38"/>
    <p:sldId id="1343" r:id="rId39"/>
    <p:sldId id="760" r:id="rId40"/>
    <p:sldId id="1080" r:id="rId41"/>
    <p:sldId id="1076" r:id="rId42"/>
    <p:sldId id="642" r:id="rId43"/>
    <p:sldId id="1271" r:id="rId44"/>
    <p:sldId id="1317" r:id="rId45"/>
    <p:sldId id="1315" r:id="rId46"/>
    <p:sldId id="1380" r:id="rId47"/>
    <p:sldId id="1313" r:id="rId48"/>
    <p:sldId id="1310" r:id="rId49"/>
    <p:sldId id="1010" r:id="rId50"/>
    <p:sldId id="1381" r:id="rId51"/>
    <p:sldId id="613" r:id="rId52"/>
    <p:sldId id="1359" r:id="rId53"/>
    <p:sldId id="1360" r:id="rId54"/>
    <p:sldId id="1362" r:id="rId55"/>
    <p:sldId id="635" r:id="rId56"/>
    <p:sldId id="636" r:id="rId5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74" autoAdjust="0"/>
  </p:normalViewPr>
  <p:slideViewPr>
    <p:cSldViewPr>
      <p:cViewPr varScale="1">
        <p:scale>
          <a:sx n="70" d="100"/>
          <a:sy n="70" d="100"/>
        </p:scale>
        <p:origin x="151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14C33-8CC1-477D-92E9-91F3452CB600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4A01B-D6E8-4C41-B459-9A3764AB2DC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670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4A01B-D6E8-4C41-B459-9A3764AB2DC5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9354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4A01B-D6E8-4C41-B459-9A3764AB2DC5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370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353FD6-DD76-4F9C-91EA-379C45C618D6}" type="datetimeFigureOut">
              <a:rPr lang="pl-PL" smtClean="0"/>
              <a:pPr/>
              <a:t>06.10.2020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651041-E4FE-4034-B4D9-758FC44B577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urocentrum.pl/dcten/wpcontent/upload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440159"/>
          </a:xfrm>
        </p:spPr>
        <p:txBody>
          <a:bodyPr>
            <a:normAutofit/>
          </a:bodyPr>
          <a:lstStyle/>
          <a:p>
            <a:r>
              <a:rPr lang="pl-PL" dirty="0" smtClean="0"/>
              <a:t>                     SERVMED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888432"/>
          </a:xfrm>
        </p:spPr>
        <p:txBody>
          <a:bodyPr/>
          <a:lstStyle/>
          <a:p>
            <a:r>
              <a:rPr lang="pl-PL" b="1" dirty="0" smtClean="0"/>
              <a:t> Humanistyczno- Społeczne Podstawy Specjalizacji</a:t>
            </a:r>
          </a:p>
          <a:p>
            <a:endParaRPr lang="pl-PL" dirty="0" smtClean="0"/>
          </a:p>
          <a:p>
            <a:r>
              <a:rPr lang="pl-PL" b="1" dirty="0" smtClean="0"/>
              <a:t>         KOMUNIKOWANIE INTERPERSONALNE</a:t>
            </a:r>
          </a:p>
          <a:p>
            <a:endParaRPr lang="pl-PL" dirty="0"/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                           Wawro Teresa </a:t>
            </a:r>
          </a:p>
          <a:p>
            <a:r>
              <a:rPr lang="pl-PL" dirty="0" smtClean="0"/>
              <a:t>                            Poznań, </a:t>
            </a:r>
            <a:r>
              <a:rPr lang="pl-PL" b="1" dirty="0" smtClean="0"/>
              <a:t>2020</a:t>
            </a:r>
            <a:endParaRPr lang="pl-PL" b="1" dirty="0"/>
          </a:p>
        </p:txBody>
      </p:sp>
      <p:pic>
        <p:nvPicPr>
          <p:cNvPr id="2050" name="Picture 2" descr="C:\Users\Tomasz\Desktop\pt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509120"/>
            <a:ext cx="1838325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6967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b="1" dirty="0" smtClean="0"/>
              <a:t>1.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KOMUNIKOWANIE  JEDNOKIERUNKOWE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NADAWCA 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ODBIORCA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Przekaz informacji dla drugiej osoby, dokonuje się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tylko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 jedną stronę,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nie ma  sprzężenia zwrotnego.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Przykłady: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wykład, przemówienie. komenda, nakaz, polecenie, rozkaz.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Jest praktyczna , szybka i skuteczna.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Jednak :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brak nam kontroli nad rozumieniem przekazu</a:t>
            </a: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662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2024" y="-99392"/>
            <a:ext cx="8640960" cy="7294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               </a:t>
            </a:r>
          </a:p>
          <a:p>
            <a:pPr>
              <a:buNone/>
            </a:pPr>
            <a:r>
              <a:rPr lang="pl-PL" dirty="0" smtClean="0"/>
              <a:t>  2. 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KOMUNIKOWANIE DWUKIERUNKOWE</a:t>
            </a:r>
          </a:p>
          <a:p>
            <a:pPr>
              <a:buNone/>
            </a:pPr>
            <a:endParaRPr lang="pl-PL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Komunikacja dwukierunkowa: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przepływ informacji od nadawcy do odbiorcy, 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a poprzez sprzężenie zwrotne: od odbiorcy do nadawcy. 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Reakcja odbiorcy jest opóźniona w czasie.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Przykłady:</a:t>
            </a:r>
            <a:endParaRPr lang="pl-PL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Dialog lub dyskusja. 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Zapewnia: współuczestnictwo, motywuje, usprawnia porozumienie.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Wymaga: czasu, cierpliwości, jasnego określania celów.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764704"/>
            <a:ext cx="374441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0"/>
            <a:ext cx="8136904" cy="67251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dirty="0" smtClean="0"/>
              <a:t>                            </a:t>
            </a:r>
          </a:p>
          <a:p>
            <a:pPr>
              <a:buNone/>
            </a:pPr>
            <a:r>
              <a:rPr lang="pl-PL" sz="6400" dirty="0" smtClean="0"/>
              <a:t>                  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Humanistyczno- Społeczne Podstawy Specjalizacji                   </a:t>
            </a:r>
          </a:p>
          <a:p>
            <a:pPr>
              <a:buNone/>
            </a:pPr>
            <a:r>
              <a:rPr lang="pl-PL" sz="7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pl-PL" sz="7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SYGNAŁY KOMUNIKACYJNE</a:t>
            </a:r>
            <a:endParaRPr lang="pl-PL" sz="7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Werbalne i Niewerbalne.</a:t>
            </a: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SYGNAŁY WERBALNE /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KOMUNIKACJA WERBALNA</a:t>
            </a:r>
            <a:endParaRPr lang="pl-PL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- Język 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wyraża myśli, uczucia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... pod warunkiem, że dźwięki i symbole są zrozumiałe dla uczestników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komunikacji, pomaga udzielać informacji, szukać jej lub unikać.</a:t>
            </a:r>
            <a:endParaRPr lang="pl-PL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Język bywa jednoznaczny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lub dwuznaczny,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pozwala ujawniać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emocje lub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krywać je.</a:t>
            </a:r>
          </a:p>
          <a:p>
            <a:pPr marL="0" indent="0">
              <a:buNone/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- Język wpływa na  relacje ludzkie, bywa przyczyną werbalnego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nieporozumienia wynikającego z nierozumienia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tego komunikatu.</a:t>
            </a:r>
            <a:r>
              <a:rPr lang="pl-PL" sz="7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- Dobór słów jest tak ważny jak, przekazywana za ich pomocą treść. </a:t>
            </a:r>
          </a:p>
          <a:p>
            <a:pPr marL="0" indent="0">
              <a:buNone/>
            </a:pPr>
            <a:endParaRPr lang="pl-PL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7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Dwie </a:t>
            </a:r>
            <a:r>
              <a:rPr lang="pl-PL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formy </a:t>
            </a:r>
            <a:r>
              <a:rPr lang="pl-PL" sz="7200" u="sng" dirty="0">
                <a:latin typeface="Arial" panose="020B0604020202020204" pitchFamily="34" charset="0"/>
                <a:cs typeface="Arial" panose="020B0604020202020204" pitchFamily="34" charset="0"/>
              </a:rPr>
              <a:t>komunikowania </a:t>
            </a:r>
            <a:r>
              <a:rPr lang="pl-PL" sz="7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werbalnego</a:t>
            </a:r>
            <a:r>
              <a:rPr lang="pl-PL" sz="7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Ustna: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- stwarza większe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możliwości ekspresji uczuć i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myśli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; tu proces przekazu zostaje wzmocniony przez środki komunikowania niewerbalnego.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Komunikowanie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ustne stwarza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dogodniejsze  warunki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do nawiązania kontaktów komunikacyjnych na poziomie</a:t>
            </a: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 fatycznym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</a:p>
          <a:p>
            <a:pPr>
              <a:buNone/>
            </a:pP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także bardziej skuteczne na poziomie instrumentalnym i afektywnym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pl-PL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7200" b="1" u="sng" dirty="0" smtClean="0"/>
              <a:t> </a:t>
            </a:r>
            <a:endParaRPr lang="pl-PL" sz="7200" b="1" u="sng" dirty="0"/>
          </a:p>
          <a:p>
            <a:pPr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213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Pisana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zęsto ma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charakter formalny niż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nieformalny, stosowana na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wszystkich poziomach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komunikowania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komunikowaniu interpersonalnym ma charakter listu klasycznego, e-mailowego lub faksu.  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komunikowaniu instytucjonalnym, politycznym i publicznym na poziomie masowym odbywa się za pomocą mediów drukowanych i Internetu.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Zaleta formy 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komunikowania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pisemnego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jest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trwałość i możliwość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przygotowania.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Wada-  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formalny charakter pozbawiony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szybkiego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 bezpośredniego sprzężenia zwrotnego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B.Dobek-Ostowska</a:t>
            </a:r>
            <a:r>
              <a:rPr lang="pl-PL" sz="1400" i="1" dirty="0">
                <a:latin typeface="Arial" panose="020B0604020202020204" pitchFamily="34" charset="0"/>
                <a:cs typeface="Arial" panose="020B0604020202020204" pitchFamily="34" charset="0"/>
              </a:rPr>
              <a:t>, Podstawy komunikowania społecznego, </a:t>
            </a:r>
            <a:r>
              <a:rPr lang="pl-PL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Wyd.Astrum</a:t>
            </a:r>
            <a:r>
              <a:rPr lang="pl-PL" sz="1400" i="1" dirty="0">
                <a:latin typeface="Arial" panose="020B0604020202020204" pitchFamily="34" charset="0"/>
                <a:cs typeface="Arial" panose="020B0604020202020204" pitchFamily="34" charset="0"/>
              </a:rPr>
              <a:t>, Wrocław, 1999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J. Stewart, C. Logan, Komunikowanie się werbalne w: J. Stewart (red.), Mosty zamiast murów.   O komunikowaniu się między ludźmi, Warszawa 2000, ss. 80-82. </a:t>
            </a:r>
          </a:p>
        </p:txBody>
      </p:sp>
    </p:spTree>
    <p:extLst>
      <p:ext uri="{BB962C8B-B14F-4D97-AF65-F5344CB8AC3E}">
        <p14:creationId xmlns:p14="http://schemas.microsoft.com/office/powerpoint/2010/main" val="2600506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91264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l-PL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SYGNAŁY NIEWERBALNE / </a:t>
            </a: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KOMUNIKOWANIE NIEWERBALNE</a:t>
            </a:r>
          </a:p>
          <a:p>
            <a:pPr>
              <a:buNone/>
            </a:pPr>
            <a:endParaRPr lang="pl-PL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-  Wielokanałowy spontaniczny proces, zawierający zachowanie bezsłowne /często  bez naszej świadomości /.</a:t>
            </a:r>
          </a:p>
          <a:p>
            <a:pPr>
              <a:buNone/>
            </a:pP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- Komunikowanie niewerbalne odbywa się wieloma kanałami i angażuje </a:t>
            </a:r>
            <a:r>
              <a:rPr lang="pl-PL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wszystkie zmysły</a:t>
            </a: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buNone/>
            </a:pPr>
            <a:r>
              <a:rPr lang="pl-PL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 komunikowanie werbalne odnosi się wyłącznie do </a:t>
            </a:r>
            <a:r>
              <a:rPr lang="pl-PL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słuchu i wzroku.</a:t>
            </a:r>
          </a:p>
          <a:p>
            <a:pPr marL="0" indent="0">
              <a:buNone/>
            </a:pP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-  Komunikowanie niewerbalne daje wgląd w stany emocjonalne ludzi w przeciwieństwie do słów, które niekiedy usiłują je ukryć.</a:t>
            </a:r>
          </a:p>
          <a:p>
            <a:pPr marL="0" indent="0">
              <a:buNone/>
            </a:pPr>
            <a:r>
              <a:rPr lang="pl-PL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Nadawane i odbierane najczęściej na poziomie nieświadomym, mogą jednak być nadawane i odbierane świadomie / gesty, wyrazy mimiczne/.</a:t>
            </a:r>
          </a:p>
          <a:p>
            <a:pPr marL="0" indent="0">
              <a:buNone/>
            </a:pP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19256" cy="62853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Porozumiewanie się ludzi nie może być albo werbalne albo niewerbalne - nie sposób je  oddzielić od siebie.</a:t>
            </a:r>
          </a:p>
          <a:p>
            <a:pPr marL="0" indent="0">
              <a:buNone/>
            </a:pP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WERBALNE I NIEWERBALNE ELEMENTY  KOMUNIKACJI SĄ CAŁKOWICIE WSPÓŁZALEŻNE  OZNACZA, ŻE ODDZIAŁUJĄ NA SIEBIE NAWZAJEM.</a:t>
            </a:r>
          </a:p>
          <a:p>
            <a:pPr>
              <a:buNone/>
            </a:pPr>
            <a:endParaRPr lang="pl-PL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Pracownicy służby zdrowia, powinni mieć świadomość , że kanał niewerbalny , będąc trudniejszym do kontroli wolicjonalnej, pozwala na ekspresję emocji, uczuć, reguluje interakcję, podtrzymuje ją a także zatwierdza przekaz werbalny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BRAK SPÓJNOŚCI KOMUNIKATU WERBALNEGO I NIEWERBALNEGO, ZWIĘKSZA WIARYGODNOŚĆ KOMUNIKATU NIEWERBALNEGO.</a:t>
            </a:r>
            <a:endParaRPr lang="pl-PL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Komunikacja niewerbalna –nie zawiera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gestów, które zawierają słowa, takich jak język migowy, ani słów pisanych lub przekazywanych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elektronicznie.</a:t>
            </a:r>
          </a:p>
          <a:p>
            <a:pPr marL="0" indent="0">
              <a:buNone/>
            </a:pP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Komunikacja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niewerbalna dotyczy:</a:t>
            </a:r>
          </a:p>
          <a:p>
            <a:pPr marL="0" indent="0">
              <a:buNone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 wyglądu fizycznego, ruchów ciała, gestów, wyrazu twarzy, ruchów oczu, dotyku, głosu, sposobu wykorzystywania czasu czy miejsca w komunikowaniu się.</a:t>
            </a:r>
          </a:p>
          <a:p>
            <a:pPr>
              <a:buFont typeface="Wingdings" pitchFamily="2" charset="2"/>
              <a:buChar char="v"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Stewart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J.: Mosty zamiast murów. 2002</a:t>
            </a:r>
          </a:p>
        </p:txBody>
      </p:sp>
    </p:spTree>
    <p:extLst>
      <p:ext uri="{BB962C8B-B14F-4D97-AF65-F5344CB8AC3E}">
        <p14:creationId xmlns:p14="http://schemas.microsoft.com/office/powerpoint/2010/main" val="83221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496944" cy="5925272"/>
          </a:xfrm>
        </p:spPr>
        <p:txBody>
          <a:bodyPr/>
          <a:lstStyle/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KANAŁY KOMUNIKACJI NIEWERBALNEJ: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Mimika</a:t>
            </a:r>
          </a:p>
          <a:p>
            <a:pPr marL="457200" indent="-4572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Gestykulacja</a:t>
            </a:r>
          </a:p>
          <a:p>
            <a:pPr marL="457200" indent="-4572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Postawa ciała</a:t>
            </a:r>
          </a:p>
          <a:p>
            <a:pPr marL="457200" indent="-4572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Spojrzenie</a:t>
            </a:r>
          </a:p>
          <a:p>
            <a:pPr marL="457200" indent="-4572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Zapach</a:t>
            </a:r>
          </a:p>
          <a:p>
            <a:pPr marL="457200" indent="-4572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Ubiór</a:t>
            </a:r>
          </a:p>
          <a:p>
            <a:pPr marL="457200" indent="-457200">
              <a:buAutoNum type="arabicPeriod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Wygląd</a:t>
            </a:r>
          </a:p>
          <a:p>
            <a:pPr marL="457200" indent="-457200">
              <a:buAutoNum type="arabicPeriod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Dystans rozmówcy</a:t>
            </a:r>
          </a:p>
          <a:p>
            <a:pPr marL="457200" indent="-457200">
              <a:buAutoNum type="arabicPeriod"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Mowa ciała w 55% decyduje o wartości informacji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7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91264" cy="628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Humanistyczno- Społeczne Podstawy Specjalizacji 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4.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Cele i zasady skutecznego porozumiewania się w    pielęgniarstwie.</a:t>
            </a:r>
          </a:p>
          <a:p>
            <a:pPr>
              <a:buNone/>
            </a:pP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CECHY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DOBREGO SŁUCHACZA / CHARLES KELLY /</a:t>
            </a:r>
          </a:p>
          <a:p>
            <a:pPr>
              <a:buNone/>
            </a:pPr>
            <a:endParaRPr lang="pl-PL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Silna motywacja do słuchania</a:t>
            </a:r>
          </a:p>
          <a:p>
            <a:pPr lvl="0">
              <a:buFont typeface="Wingdings" pitchFamily="2" charset="2"/>
              <a:buChar char="ü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Zdolność pełnego odbioru i możliwie trafnej interpretacji</a:t>
            </a:r>
          </a:p>
          <a:p>
            <a:pPr lvl="0">
              <a:buFont typeface="Wingdings" pitchFamily="2" charset="2"/>
              <a:buChar char="ü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Brak stereotypowych nastawień i poczucia wszechwiedzy</a:t>
            </a:r>
          </a:p>
          <a:p>
            <a:pPr lvl="0">
              <a:buFont typeface="Wingdings" pitchFamily="2" charset="2"/>
              <a:buChar char="ü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Koncentracja na sensie, a nie na formie komunikatu</a:t>
            </a:r>
          </a:p>
          <a:p>
            <a:pPr lvl="0">
              <a:buFont typeface="Wingdings" pitchFamily="2" charset="2"/>
              <a:buChar char="ü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Odróżnienie obserwacji od wnioskowania</a:t>
            </a:r>
          </a:p>
          <a:p>
            <a:pPr lvl="0">
              <a:buFont typeface="Wingdings" pitchFamily="2" charset="2"/>
              <a:buChar char="ü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Postawa otwarta i życzliwa wobec nadawcy/ gest/</a:t>
            </a:r>
          </a:p>
          <a:p>
            <a:pPr lvl="0">
              <a:buFont typeface="Wingdings" pitchFamily="2" charset="2"/>
              <a:buChar char="ü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Trafna selekcja głównych punktów wypowiedzi</a:t>
            </a:r>
          </a:p>
          <a:p>
            <a:pPr lvl="0">
              <a:buFont typeface="Wingdings" pitchFamily="2" charset="2"/>
              <a:buChar char="ü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Tworzenie atmosfery sprzyjającej wypowiedziom</a:t>
            </a:r>
          </a:p>
          <a:p>
            <a:pPr lvl="0">
              <a:buFont typeface="Wingdings" pitchFamily="2" charset="2"/>
              <a:buChar char="ü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Reagowanie na treści wypowiedzi i na kryjące się w niej uczucia.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44624"/>
            <a:ext cx="8712968" cy="6912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rzydatne dla dobrego kontaktu między rozmówcami. </a:t>
            </a:r>
          </a:p>
          <a:p>
            <a:pPr marL="0" indent="0">
              <a:buNone/>
            </a:pPr>
            <a:r>
              <a:rPr lang="pl-PL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REGUŁY </a:t>
            </a:r>
            <a:r>
              <a:rPr lang="pl-PL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INTERPERSONALNE  / </a:t>
            </a:r>
            <a:r>
              <a:rPr lang="pl-PL" sz="2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Leech</a:t>
            </a:r>
            <a:r>
              <a:rPr lang="pl-PL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endParaRPr lang="pl-PL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romanUcPeriod"/>
            </a:pPr>
            <a:endParaRPr lang="pl-PL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11560" y="764704"/>
            <a:ext cx="828092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Zasada grzeczności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wymaga od rozmówcy zachowania taktownego. Należy przestrzegać zasad kultury, okazywać uprzejmość wobec rozmówcy. Wiele rozmów przebiega w atmosferze zdenerwowania i obu stronom zdarza się zapominać o zachowaniu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taktu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brak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kultury ze strony rozmówcy </a:t>
            </a: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nie zwalnia nas z </a:t>
            </a:r>
            <a:r>
              <a:rPr lang="pl-PL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przestrzegania zasady grzeczności</a:t>
            </a: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Zasada aprobaty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należy okazywać rozmówcy szacunek i uznanie. </a:t>
            </a:r>
          </a:p>
          <a:p>
            <a:pPr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Zasada skromności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</a:p>
          <a:p>
            <a:pPr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wymaga, by nie przechwalać się zbytnio swoimi sukcesami.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4.Zasada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kooperacji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nakłada obowiązek budowania miłej atmosfery.  Kooperacja polega na  łagodzeniu napięć, wyjaśnianiu swoich wypowiedzi i pytaniu rozmówcy o zdanie. </a:t>
            </a:r>
          </a:p>
          <a:p>
            <a:pPr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Zasada ciekawości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polega na pokazaniu, że poruszana kwestia naprawdę nas interesuje.</a:t>
            </a:r>
          </a:p>
          <a:p>
            <a:pPr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Zasada zgodności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pozwala wyrazić chęć dążenia do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zgody.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91264" cy="628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pl-PL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REGUŁY </a:t>
            </a:r>
            <a:r>
              <a:rPr lang="pl-PL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TEKSTOWE</a:t>
            </a:r>
            <a:endParaRPr lang="pl-PL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otyczą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poprawnego organizowania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wypowiedzi:  </a:t>
            </a: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1. Reguła zrozumiałości i poprawności gramatycznej. 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2. Reguła spójności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należy się dbać o utrzymanie tematu, bez przeskakiwania z tematu na temat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3. Reguła ekonomiczności-  należy unikać wypowiedzi rozwlekłych lub niezrozumiałych. 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4. Reguła ekspresyjności - należy mówić żywo i z uczuciem. 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Zasada </a:t>
            </a:r>
            <a:r>
              <a:rPr lang="pl-PL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Polyanny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unikanie (jeśli  to możliwe) podejmowania tematów przykrych dla rozmówcy, takich, które mogą spowodować nieprzyjemne skojarzenia, smutek.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786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75240" cy="628531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Komunikowanie interpersonalne  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Podejmowana w określonym kontekście, wymiana werbalnych, wokalnych i niewerbalnych sygnałów /symboli/ ,w celu osiągnięcia lepszego poziomu współdziałania.      /Z. </a:t>
            </a:r>
            <a:r>
              <a:rPr lang="pl-PL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Nęcki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Ta wymiana symboli wymaga istnienia wspólnego kodu, znanego wszystkim uczestnikom sytuacji komunikacyjnej.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Rozmowa z chorym- jako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komunikacja interpersonalna.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To jedno z najtrudniejszych zadań przed którym stoją lekarze, pielęgniarki, pozostały personel, rodziny, opiekunowie chorych.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Komunikowanie interpersonalne to jedna z podstawowych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potrzeb człowieka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Zaspokajanie jej wymaga nieustannego doskonalenia swoich kompetencji. </a:t>
            </a:r>
          </a:p>
        </p:txBody>
      </p:sp>
    </p:spTree>
    <p:extLst>
      <p:ext uri="{BB962C8B-B14F-4D97-AF65-F5344CB8AC3E}">
        <p14:creationId xmlns:p14="http://schemas.microsoft.com/office/powerpoint/2010/main" val="38812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24936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Humanistyczno- Społeczne Podstawy Specjalizacji                   </a:t>
            </a:r>
          </a:p>
          <a:p>
            <a:pPr>
              <a:buNone/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</a:p>
          <a:p>
            <a:pPr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STYLE KOMUNIKOWANIA 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INTERPERSONALNEGO</a:t>
            </a: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Styl Partnerski / symetryczny /</a:t>
            </a:r>
          </a:p>
          <a:p>
            <a:pPr marL="0" indent="0">
              <a:buNone/>
            </a:pPr>
            <a:endParaRPr lang="pl-PL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Pełna komunikacja, pielęgniarka jest świadoma swoich możliwości.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W rozmowie z pacjentem, liczy się z jego zdaniem , jednocześnie rozważa profesjonalne podejście do problemu.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Nie narzuca swego zdania. Język dostosowany jest do możliwości rozmówcy.   Stosuje informację zwrotną. </a:t>
            </a:r>
          </a:p>
          <a:p>
            <a:pPr marL="457200" indent="-45720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457200" indent="-45720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Pacjent jest traktowany  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podmiotowo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 akceptuje jego prawo do podejmowania decyzji. </a:t>
            </a: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Nie ma tu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prób wywierania nacisku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Proces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leczenia jest otwarty na zgłaszane przez pacjentów potrzeby.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Komunikacja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na linii lekarz –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pacjent jest dwukierunkowa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Pacjent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jest traktowany indywidualnie, postrzegany jako dynamiczna całość. </a:t>
            </a:r>
          </a:p>
          <a:p>
            <a:pPr marL="457200" indent="-457200">
              <a:buNone/>
            </a:pPr>
            <a:endParaRPr lang="pl-PL" sz="1800" b="1" dirty="0"/>
          </a:p>
          <a:p>
            <a:pPr marL="457200" indent="-457200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352928" cy="62853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l-PL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Styl Niepartnerski</a:t>
            </a:r>
            <a:r>
              <a:rPr lang="pl-PL" sz="2000" b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/</a:t>
            </a:r>
            <a:r>
              <a:rPr lang="pl-PL" sz="2000" b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niesymetryczny/</a:t>
            </a:r>
            <a:endParaRPr lang="pl-PL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sz="18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llocentryczny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nadawca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oncentruje się wyłącznie na potrzebach innych ludzi,  relacji z innymi.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Pielęgniarka stara się spełniać oczekiwania innych ( przełożonych lekarzy, pacjentów),wysłuchuje problemów pacjenta, bywa niecierpliwa, gdy nie ma już dla niego czasu, jednak nie ma odwagi, by przerwać tę relację. 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Pomaga im za cenę czasu na inne czynności</a:t>
            </a:r>
          </a:p>
          <a:p>
            <a:pPr marL="0" indent="0">
              <a:buNone/>
            </a:pPr>
            <a:r>
              <a:rPr lang="pl-PL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gocentryczny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nadawca nie słucha odbiorców, nie daje im głosu, formułuje nakazy,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polecenia.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Koncentruje się na własnej osobie , nawet jeśli dostrzega w procesie komunikacji punkt widzenia partnera, nie stara się to uwzględnić.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Ma tendencję do przypisywania sobie pozycji wyższej niż współpartnerowi relacji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Może chcieć pacjenta podporządkować sobie, niekiedy w imię wyższej sprawy,</a:t>
            </a: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hoćby obowiązującego regulaminu!! 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 zarządzaniu pracą np. pielęgniarek – egocentryczny styl komunikowania się,</a:t>
            </a: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oże  sprzyjać stosowaniu przemocy, rozpoczynając od subtelności typu: celowe nieodwzajemnianie pozdrowień aż do agresji słownej- często wyrażanej wprost.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Każdy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 przedstawionych modeli ma swoje wady i zalety. 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44624"/>
            <a:ext cx="8424936" cy="6429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Humanistyczno- Społeczne Podstawy Specjalizacji                   </a:t>
            </a:r>
          </a:p>
          <a:p>
            <a:pPr>
              <a:buNone/>
            </a:pPr>
            <a:r>
              <a:rPr lang="pl-PL" sz="1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Czynniki zakłócające proces komunikowania się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Werbalne i niewerbalne bariery komunikacyjne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Werbalne bariery komunikacji: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Krytykowanie, ocenianie- pielęgniarka wypowiada sądy wartościujące wobec pacjenta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Orzekanie – to wypowiedź pielęgniarki, orzekającej w roli eksperta w sprawach pacjenta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Rozkazywanie, nakazywanie – jest decydowaniem za „innych”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Grożenie- to wypowiedź pielęgniarki zapowiadającej „sankcje”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Moralizowanie- wypowiedź pielęgniarki zawierająca  odwołanie się do jakiejś, ważnej wg pacjenta wartości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Nadmierne wypytywanie – polega na zadawaniu szeregu pytań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Doradzanie – proponowanie pacjentowi gotowych rozwiązań 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Zmiana tematu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Logiczne argumentowanie – 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Pocieszanie – dla ukojenia, dodania otuchy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Wymrożenie – np. rozmowa dwóch pielęgniarek, wchodzi pacjent a panie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Zawieszają głos i zapada cisza. 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0"/>
            <a:ext cx="8064896" cy="68133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Niewerbalne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bariery komunikacji interpersonalnej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Zachowanie człowieka, sposób wykorzystania przestrzeni, uniemożliwiające porozumiewanie się </a:t>
            </a:r>
          </a:p>
          <a:p>
            <a:pPr marL="342900" indent="-342900">
              <a:buAutoNum type="arabicPeriod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Postawa zamknięta, brak kontaktu wzrokowego, milczenie, ( jako niechęć porozumiewania się), zachowania niestosowne, wykraczające poza normy kulturowe</a:t>
            </a:r>
          </a:p>
          <a:p>
            <a:pPr marL="342900" indent="-342900">
              <a:buAutoNum type="arabicPeriod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iały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fartuch lekarza psychiatry, biurko lub stół w gabinecie psychoterapeuty, maska chirurgiczna , gumowe rękawiczki noszone poza salą operacyjną, niezmieniony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taki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sam/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strój pielęgniarki pediatrycznej – zabiegowej i taki sam  potem opiekującej się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dzieckiem.</a:t>
            </a:r>
          </a:p>
          <a:p>
            <a:pPr marL="342900" indent="-342900">
              <a:buAutoNum type="arabicPeriod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Barierą u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pacjenta  jest odsłanianie ciała, okolic intymnych, obecność osób trzecich podczas badania, obchód lekarski, zbieranie wywiadu przez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studentów i sporządzanie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wtedy notatek.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1380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99648" cy="360040"/>
          </a:xfrm>
        </p:spPr>
        <p:txBody>
          <a:bodyPr>
            <a:normAutofit fontScale="90000"/>
          </a:bodyPr>
          <a:lstStyle/>
          <a:p>
            <a:r>
              <a:rPr lang="pl-PL" sz="2400" b="1" u="sng" dirty="0" smtClean="0"/>
              <a:t/>
            </a:r>
            <a:br>
              <a:rPr lang="pl-PL" sz="2400" b="1" u="sng" dirty="0" smtClean="0"/>
            </a:br>
            <a:r>
              <a:rPr lang="pl-PL" sz="2400" b="1" u="sng" dirty="0" smtClean="0"/>
              <a:t/>
            </a:r>
            <a:br>
              <a:rPr lang="pl-PL" sz="2400" b="1" u="sng" dirty="0" smtClean="0"/>
            </a:br>
            <a:r>
              <a:rPr lang="pl-PL" sz="2400" b="1" u="sng" dirty="0" smtClean="0"/>
              <a:t/>
            </a:r>
            <a:br>
              <a:rPr lang="pl-PL" sz="2400" b="1" u="sng" dirty="0" smtClean="0"/>
            </a:br>
            <a:r>
              <a:rPr lang="pl-PL" sz="2000" b="1" u="sng" dirty="0" smtClean="0"/>
              <a:t>CZYNNIKI ZAKŁÓCAJĄCE PROCES KOMUNIKOWANIA SIĘ</a:t>
            </a:r>
            <a:r>
              <a:rPr lang="pl-PL" sz="1800" b="1" dirty="0" smtClean="0">
                <a:solidFill>
                  <a:schemeClr val="tx1"/>
                </a:solidFill>
              </a:rPr>
              <a:t>:</a:t>
            </a: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13184" y="548680"/>
            <a:ext cx="8507288" cy="6309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PRZENIESIENIE </a:t>
            </a: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złudzenie emocjonalne, uaktywniające dawne uczucia pacjenta do innych osób z przeszłości ,a teraz wyrażane wobec np. pielęgniarki.</a:t>
            </a:r>
          </a:p>
          <a:p>
            <a:pPr marL="0" indent="0">
              <a:buNone/>
            </a:pP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PRZECIWPRZENIESIENIE</a:t>
            </a:r>
            <a:r>
              <a:rPr lang="pl-P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zakłócenie komunikacyjne występujące po stronie pielęgniarki – rzutowanie na pacjenta uczuć, którymi  w przeszłości darzyła znacząca osobę.</a:t>
            </a: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UROJENIA INTERPRETACYJNE:  </a:t>
            </a:r>
          </a:p>
          <a:p>
            <a:pPr marL="0" indent="0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Paranoiczne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– usystematyzowane, tworzące zwartą konstrukcję myślową; są one teoretycznie ”możliwe do zaistnienia” tzn. dotyczą sytuacji która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może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zaistnieć, /niewierności małżeńskiej, prześladowań, podsłuchu i podobnych/;</a:t>
            </a:r>
          </a:p>
          <a:p>
            <a:pPr marL="0" indent="0"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Paranoidalne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– nieusystematyzowane, wielowątkowe;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jak czytanie w myślach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nasyłania myśli itp.</a:t>
            </a: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Złudzenie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iluzje</a:t>
            </a:r>
            <a:r>
              <a:rPr lang="pl-P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– zniekształcona interpretacja istniejących bodźców zewnętrznych;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występują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one również u ludzi zdrowych i nie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są objawem psychopatologicznym.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Główną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przyczyną iluzji jest pobudzenie emocjonalne oraz niedostateczna uwaga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Nastawienie </a:t>
            </a: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ksobne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– utrudnia porozumiewanie się ludzi,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przekonanie, że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inni ludzie wymieniając się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spojrzeniami, niewinnymi uwagami,  odnoszą to do nas i coś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 nas wiedzą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Destrukcyjne </a:t>
            </a: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przekonania –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uzyskane informacje utwierdzają w błędnym przekonaniu o pewnych sytuacjach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http:// bonavita.pl/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słowa-maja-moc-destrukcyjne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–przekonania- w- naszym -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zyciu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700" dirty="0"/>
          </a:p>
          <a:p>
            <a:pPr>
              <a:buNone/>
            </a:pPr>
            <a:endParaRPr lang="pl-PL" sz="2000" i="1" dirty="0" smtClean="0"/>
          </a:p>
          <a:p>
            <a:endParaRPr lang="pl-PL" sz="2000" i="1" dirty="0" smtClean="0"/>
          </a:p>
          <a:p>
            <a:endParaRPr lang="pl-PL" sz="2000" i="1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4900" dirty="0" smtClean="0"/>
          </a:p>
          <a:p>
            <a:endParaRPr lang="pl-PL" sz="4900" dirty="0" smtClean="0"/>
          </a:p>
          <a:p>
            <a:endParaRPr lang="pl-PL" sz="4900" dirty="0" smtClean="0"/>
          </a:p>
          <a:p>
            <a:endParaRPr lang="pl-PL" sz="4900" dirty="0" smtClean="0"/>
          </a:p>
          <a:p>
            <a:endParaRPr lang="pl-PL" sz="4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12968" cy="6357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Złożona równoważność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wstawianie znaku równości między poszczególnymi określeniami, oparta na wadliwym założeniu, że to co widzę / słyszę dokładnie oznacza, że…</a:t>
            </a:r>
            <a:endParaRPr lang="pl-PL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Niespójność komunikatu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 polega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 tym, że  rozmówca co innego mówi werbalnie, a co innego przekazuje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niewerbalnie, może to wywołać dezorientację i zdenerwowanie</a:t>
            </a:r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Wadliwa konstrukcja semantyczna –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błędne przekonanie, ze inni ludzie mogą wywoływać w podmiocie określone uczucia.</a:t>
            </a:r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Nominalizacje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forma polegająca na przekształcaniu czasownika w rzeczownik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Ż</a:t>
            </a: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argon zawodowy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specyficzne dla danej grupy profesjonalistów, słownictwo stosowane do szybkiej wymiany informacji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Czytanie w myślach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–założenie,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możliwe jest poznanie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myśli i uczucia drugiej osoby , nie słuchając jej wypowiedzi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Zbyt </a:t>
            </a: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częste zadawanie pytania „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dlaczego”?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– zakłócenie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komunikacyjne, zmuszające pacjenta do  tłumaczenia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się z przeszłości;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zamiast pytać „ dlaczego”, lepiej pytać: co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? jak?</a:t>
            </a:r>
          </a:p>
          <a:p>
            <a:pPr>
              <a:buNone/>
            </a:pPr>
            <a:endParaRPr lang="pl-PL" sz="1400" b="1" dirty="0"/>
          </a:p>
          <a:p>
            <a:pPr>
              <a:buNone/>
            </a:pPr>
            <a:endParaRPr lang="pl-PL" sz="1600" b="1" u="sng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endParaRPr lang="pl-PL" sz="1600" dirty="0"/>
          </a:p>
          <a:p>
            <a:endParaRPr lang="pl-PL" sz="16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07504" y="-10510"/>
            <a:ext cx="8712968" cy="711191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pl-PL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Humanistyczno- </a:t>
            </a:r>
            <a:r>
              <a:rPr lang="pl-PL" sz="6400" dirty="0">
                <a:latin typeface="Arial" panose="020B0604020202020204" pitchFamily="34" charset="0"/>
                <a:cs typeface="Arial" panose="020B0604020202020204" pitchFamily="34" charset="0"/>
              </a:rPr>
              <a:t>Społeczne Podstawy Specjalizacji  </a:t>
            </a:r>
            <a:endParaRPr lang="pl-PL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endParaRPr lang="pl-PL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5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pl-PL" sz="55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TEORETYCZNA KOMUNIKACJA TERAPEUTYCZNA</a:t>
            </a:r>
            <a:r>
              <a:rPr lang="pl-PL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pl-PL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   Podejście do pacjenta, sposób komunikowania się, w którym na drodze  psychologicznej, wspomaga się stosowane metody leczenia i pielęgnacji.</a:t>
            </a:r>
          </a:p>
          <a:p>
            <a:pPr marL="0" indent="0">
              <a:buNone/>
            </a:pPr>
            <a:endParaRPr lang="pl-PL" sz="5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  Nie odnosi się do psychoterapii, która jest samodzielną, specjalistyczną  metodą leczenia , wykorzystującą środki psychologiczne.</a:t>
            </a:r>
            <a:endParaRPr lang="pl-PL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5500" dirty="0"/>
              <a:t> </a:t>
            </a:r>
          </a:p>
          <a:p>
            <a:pPr>
              <a:buNone/>
            </a:pPr>
            <a:endParaRPr lang="pl-PL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Komunikacja terapeutyczna określana </a:t>
            </a:r>
            <a:r>
              <a:rPr lang="pl-PL" sz="5500" dirty="0">
                <a:latin typeface="Arial" panose="020B0604020202020204" pitchFamily="34" charset="0"/>
                <a:cs typeface="Arial" panose="020B0604020202020204" pitchFamily="34" charset="0"/>
              </a:rPr>
              <a:t>jako psychoterapia przy łóżku chorego czy psychoterapia </a:t>
            </a:r>
            <a:r>
              <a:rPr lang="pl-PL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wspierająca</a:t>
            </a:r>
            <a:r>
              <a:rPr lang="pl-PL" sz="5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w celu:</a:t>
            </a:r>
            <a:endParaRPr lang="pl-PL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- łagodzenia </a:t>
            </a:r>
            <a:r>
              <a:rPr lang="pl-PL" sz="5500" dirty="0">
                <a:latin typeface="Arial" panose="020B0604020202020204" pitchFamily="34" charset="0"/>
                <a:cs typeface="Arial" panose="020B0604020202020204" pitchFamily="34" charset="0"/>
              </a:rPr>
              <a:t>emocjonalnego skutków choroby</a:t>
            </a:r>
          </a:p>
          <a:p>
            <a:pPr>
              <a:buFontTx/>
              <a:buChar char="-"/>
            </a:pPr>
            <a:r>
              <a:rPr lang="pl-PL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- wsparcia </a:t>
            </a:r>
            <a:r>
              <a:rPr lang="pl-PL" sz="5500" dirty="0">
                <a:latin typeface="Arial" panose="020B0604020202020204" pitchFamily="34" charset="0"/>
                <a:cs typeface="Arial" panose="020B0604020202020204" pitchFamily="34" charset="0"/>
              </a:rPr>
              <a:t>psychicznego w chorobie</a:t>
            </a:r>
          </a:p>
          <a:p>
            <a:pPr>
              <a:buFontTx/>
              <a:buChar char="-"/>
            </a:pPr>
            <a:r>
              <a:rPr lang="pl-PL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- nawiązania </a:t>
            </a:r>
            <a:r>
              <a:rPr lang="pl-PL" sz="5500" dirty="0">
                <a:latin typeface="Arial" panose="020B0604020202020204" pitchFamily="34" charset="0"/>
                <a:cs typeface="Arial" panose="020B0604020202020204" pitchFamily="34" charset="0"/>
              </a:rPr>
              <a:t>dobrej współpracy z </a:t>
            </a:r>
            <a:r>
              <a:rPr lang="pl-PL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pacjentem, przeciwdziałanie jatrogenii.</a:t>
            </a:r>
            <a:endParaRPr lang="pl-PL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3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3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l-PL" sz="3700" dirty="0">
                <a:latin typeface="Arial" panose="020B0604020202020204" pitchFamily="34" charset="0"/>
                <a:cs typeface="Arial" panose="020B0604020202020204" pitchFamily="34" charset="0"/>
              </a:rPr>
              <a:t>Motyka , Komunikacja terapeutyczna, w: Komunikacja interpersonalna w pielęgniarstwie, A. Kwiatkowska, E. Krajewska- Kułak, W.  </a:t>
            </a:r>
            <a:r>
              <a:rPr lang="pl-PL" sz="3700" dirty="0" err="1">
                <a:latin typeface="Arial" panose="020B0604020202020204" pitchFamily="34" charset="0"/>
                <a:cs typeface="Arial" panose="020B0604020202020204" pitchFamily="34" charset="0"/>
              </a:rPr>
              <a:t>Pank</a:t>
            </a:r>
            <a:r>
              <a:rPr lang="pl-PL" sz="3700" dirty="0">
                <a:latin typeface="Arial" panose="020B0604020202020204" pitchFamily="34" charset="0"/>
                <a:cs typeface="Arial" panose="020B0604020202020204" pitchFamily="34" charset="0"/>
              </a:rPr>
              <a:t> PZWL, Lublin 2003</a:t>
            </a:r>
            <a:endParaRPr lang="pl-PL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53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24936" cy="6213304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Komunikacja terapeutyczna </a:t>
            </a:r>
          </a:p>
          <a:p>
            <a:pPr marL="0" indent="0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łączy się ze wsparciem, okazywanym pacjentowi werbalnie i niewerbalnie.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Komunikacja terapeutyczna będzie skuteczniejsza, im lepiej dostosuje się do konkretnej sytuacji chorego oraz indywidualnych jego problemów.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KOMUNIKACJA TERAPEUTYCZNA  może być utożsamiana z pojęciem psychoterapii elementarnej, rozumianej jako korzystne dla leczenia, podejście do pacjenta, ale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wyraźnie odróżnianej od psychoterapii specjalistycznej, rozumianej jako metoda leczenia.</a:t>
            </a: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Komunikację terapeutyczną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można określić jako: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Terapię podtrzymującą 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Terapię wspierającą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Terapię ekspresyjną</a:t>
            </a:r>
          </a:p>
          <a:p>
            <a:pPr>
              <a:buFontTx/>
              <a:buChar char="-"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TAKIE DZIAŁANIA MOŻE PODEJMOWAĆ  PIELĘGNIARKA.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46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03704" cy="6573344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Podstawowe cele komunikacji terapeutycznej: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Aspekt emocjonalny-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dostarczenie pacjentowi poczucia bezpieczeństwa, dla otwarcia się przed pielęgniarką i „ wyrzucenia „ swoich kłopotów. Ma też być dowartościowaniem i psychicznym wzmocnieniem, powstaniem przekonania, że choroba nie obniża zainteresowania nim jako pacjentem.</a:t>
            </a:r>
          </a:p>
          <a:p>
            <a:pPr marL="342900" indent="-342900">
              <a:buAutoNum type="arabicPeriod"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Aspekt zadaniowy-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 utrzymać pożądany kierunek kontaktu z pacjentem ((utrzymać w płaszczyźnie zawodowej, ale nie utrzymywać sztucznego dystansu, jednak ten nieformalny kontakt musi być podporządkowany profesjonalnemu celowi).</a:t>
            </a:r>
          </a:p>
          <a:p>
            <a:pPr marL="342900" indent="-342900">
              <a:buAutoNum type="arabicPeriod"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Cechy relacji  terapeutycznej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l-P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 stronie terapeuty:</a:t>
            </a:r>
            <a:endParaRPr lang="pl-PL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szacunek dla pacjenta, zainteresowanie nim, emocjonalne ciepło,  uważne słuchanie.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l-P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 stronie pacjenta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zaufanie do terapeuty, współpracę w terapii, rozumienie celu leczenia, motywację do   wyleczenia.</a:t>
            </a:r>
          </a:p>
          <a:p>
            <a:pPr marL="0" indent="0"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Własna osobowość i dojrzałość emocjonalna współtworzą relację terapeutyczną. </a:t>
            </a:r>
          </a:p>
          <a:p>
            <a:pPr marL="0" indent="0">
              <a:buNone/>
            </a:pP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24789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496944" cy="6552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Humanistyczno-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Społeczne Podstawy Specjalizacji                   </a:t>
            </a:r>
          </a:p>
          <a:p>
            <a:pPr>
              <a:buNone/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pl-PL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Komunikacja terapeutyczna.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pl-PL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Ważne </a:t>
            </a:r>
            <a:r>
              <a:rPr lang="pl-PL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umiejętności interpersonalne: </a:t>
            </a:r>
          </a:p>
          <a:p>
            <a:pPr>
              <a:buNone/>
            </a:pPr>
            <a:r>
              <a:rPr lang="pl-PL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Empatia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lekarza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pielęgniarki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- pozwala lepiej zrozumieć pacjenta i emocjonalne źródła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pozornie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niezrozumiałych i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irracjonalnego zachowania chorego.</a:t>
            </a:r>
            <a:r>
              <a:rPr lang="pl-PL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Empatia przekonuje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pacjenta, że ma do czynienia z osoba kompetentną i wrażliwą. W wypowiedzi  można zastosować tryb warunkowy, zachęcić  do oceny przedstawionej propozycji( „ Czy mógłby pan zaakceptować następujące postępowanie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”).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Akceptacja </a:t>
            </a:r>
            <a:r>
              <a:rPr lang="pl-PL" sz="17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łączy się z troską i szacunkiem. Pozwala przyjąć drugiego człowieka, takim jaki jest, bez dodatkowych wymagań i warunków.</a:t>
            </a:r>
          </a:p>
          <a:p>
            <a:pPr>
              <a:buNone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Życzliwość i ciepło to jej naturalny wyraz.</a:t>
            </a:r>
          </a:p>
          <a:p>
            <a:pPr>
              <a:buNone/>
            </a:pPr>
            <a:r>
              <a:rPr lang="pl-PL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Asertywność –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jako postawa, to przede wszystkim taki stosunek emocjonalny do siebie i innych, który stawia własną osobę oraz osobę partnera interakcji – pacjenta, na jednej płaszczyźnie; akceptację i szacunek dla siebie, godzi się z akceptacją i szacunkiem dla siebie.</a:t>
            </a:r>
            <a:r>
              <a:rPr lang="pl-PL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pl-PL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Autentyczność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– naturalność, otwartość pielęgniarki, swobodne wyrażanie uczuć. Autentyczność budzi zaufanie. Trzeba wybrać to, o czym można z pacjentem rozmawiać swobodnie.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529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Komunikowanie interpersonalne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wymiana informacji, oznacza porozumiewanie się ludzi.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Zjawisko zachodzi między dwiema  lub większą liczbą osób i prowadzi do konkretnego celu.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Każde zachowanie człowieka jest komunikatem.</a:t>
            </a:r>
            <a:r>
              <a:rPr lang="pl-PL" sz="1800" b="1" dirty="0"/>
              <a:t> </a:t>
            </a:r>
            <a:endParaRPr lang="pl-PL" sz="1800" b="1" dirty="0" smtClean="0"/>
          </a:p>
          <a:p>
            <a:pPr marL="0" indent="0">
              <a:buNone/>
            </a:pPr>
            <a:endParaRPr lang="pl-PL" sz="1800" b="1" dirty="0"/>
          </a:p>
          <a:p>
            <a:pPr marL="0" indent="0">
              <a:buNone/>
            </a:pPr>
            <a:r>
              <a:rPr lang="pl-PL" sz="2000" b="1" dirty="0" smtClean="0"/>
              <a:t>Komunikacja </a:t>
            </a:r>
            <a:r>
              <a:rPr lang="pl-PL" sz="2000" b="1" dirty="0"/>
              <a:t>interpersonalna</a:t>
            </a:r>
            <a:r>
              <a:rPr lang="pl-PL" sz="2000" dirty="0"/>
              <a:t> jest psychologicznym procesem, dzięki któremu jednostka przekazuje i otrzymuje informacje podczas kontaktów z innymi. </a:t>
            </a:r>
          </a:p>
          <a:p>
            <a:pPr marL="0" indent="0">
              <a:buNone/>
            </a:pPr>
            <a:r>
              <a:rPr lang="pl-PL" sz="2000" dirty="0"/>
              <a:t>    Mową, mimiką, pantomimiką i intonacją głosu, przekazujemy sobie określone informacje. 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                                              /Model Shannon i </a:t>
            </a:r>
            <a:r>
              <a:rPr lang="pl-PL" sz="1800" dirty="0" err="1"/>
              <a:t>Weaver</a:t>
            </a:r>
            <a:r>
              <a:rPr lang="pl-PL" sz="1800" dirty="0"/>
              <a:t> /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6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363272" cy="628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.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Empatia terapeuty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to umiejętność wczuwania się w stan wewnętrzny drugiej osoby.</a:t>
            </a: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Empatia to współodczuwanie a nie współczucie.</a:t>
            </a:r>
          </a:p>
          <a:p>
            <a:pPr marL="0" indent="0">
              <a:buNone/>
            </a:pP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Empatia jest składnikiem relacji terapeutycznej.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Cel: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wzbudzenie u pacjenta przekonania, że on sam i jego problemy są rozumiane przez terapeutę, 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dają  poczucie bliskości oraz możliwość „podzielenia się „ z kimś swoimi kłopotami i zmartwieniami,  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bagaż jego zmartwień będzie lżejszy.</a:t>
            </a:r>
          </a:p>
          <a:p>
            <a:pPr>
              <a:buFontTx/>
              <a:buChar char="-"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Empatia oznacza umiejętność, niejako wejścia w „buty” pacjenta.</a:t>
            </a:r>
          </a:p>
        </p:txBody>
      </p:sp>
    </p:spTree>
    <p:extLst>
      <p:ext uri="{BB962C8B-B14F-4D97-AF65-F5344CB8AC3E}">
        <p14:creationId xmlns:p14="http://schemas.microsoft.com/office/powerpoint/2010/main" val="36716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91264" cy="628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 Akceptacja 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łączy się z troską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szacunkiem wobec  pacjenta, 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akceptacja pacjenta - tolerancja bez oceny  „dobrze”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lub „źle”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- tendencja do określenia przyczyn i zrozumienia zachowania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pacjenta</a:t>
            </a: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zapewnienie warunków bezpiecznych i wzrost poczucia własnej wartości i obniżenie poziomu lęku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 opiera się na wewnętrznym przekonaniu o godności i wartości osobistej o prawie do podejmowania własnych decyzji oraz odpowiedzialności za nie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akceptacja człowieka, bez dodatkowych wymagań i  warunków.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 akceptacja jako okazywana życzliwość dla pacjenta i zdolności akceptacji przejawianych przez niego uczuć. 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0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285312"/>
          </a:xfrm>
        </p:spPr>
        <p:txBody>
          <a:bodyPr/>
          <a:lstStyle/>
          <a:p>
            <a:pPr marL="0" indent="0">
              <a:buNone/>
            </a:pPr>
            <a:r>
              <a:rPr lang="pl-PL" sz="2000" b="1" dirty="0" smtClean="0"/>
              <a:t>   </a:t>
            </a:r>
          </a:p>
          <a:p>
            <a:pPr marL="0" indent="0"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 Autentyczność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 naturalność, otwartość, zachowanie dotyczące swobody wyrażania uczuć, myśli. </a:t>
            </a:r>
          </a:p>
          <a:p>
            <a:pPr>
              <a:buFontTx/>
              <a:buChar char="-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zczerość, bez obłudy,  zaufanie; </a:t>
            </a:r>
          </a:p>
          <a:p>
            <a:pPr>
              <a:buFontTx/>
              <a:buChar char="-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pójność wewnętrzna naszych myśli i działań;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wyraz twarzy i postawa powinna być spójne z tym co myślisz i mówisz  (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ongruencja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buFontTx/>
              <a:buChar char="-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acjent    dostrzega nieszczerość  w relacji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bycie sobą, nie powoduje braku kontroli nad swoimi uczuciami czy postępowaniem 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pielęgniarka reaguje na indywidualne problemy pacjenta, pozostając w swojej roli zawodowej.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endParaRPr lang="pl-P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Relacja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terapeutyczna jest relacją profesjonalną,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jednak nakierowaną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 terapeutyczny cel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27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44624"/>
            <a:ext cx="8280920" cy="6552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Asertywność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bezpośrednie, szczere, łagodne, lecz stanowcze wyrażenie wobec innej osoby, własnych uczuć ,postaw, opinii i pragnień, w sposób respektujący jej uczucia, postawy i prawa.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Asertywność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to nie uległość, w której nie szanujemy siebie, kosztem potrzeb czy życzeń innych osób; to również  nie jest agresja.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Osoby  asertywne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efektywnie pełnią role zawodowe, 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konstruktywnie rozwiązują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konflikty interpersonalne,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- dobrze radzą sobie w konfliktach społecznych.</a:t>
            </a:r>
          </a:p>
          <a:p>
            <a:pPr>
              <a:buNone/>
            </a:pP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3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16632"/>
            <a:ext cx="8424936" cy="6624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ROZWINIĘCIE POSTAWY AKCEPTACJI  ORAZ EMPATII:</a:t>
            </a:r>
          </a:p>
          <a:p>
            <a:pPr>
              <a:buNone/>
            </a:pPr>
            <a:endParaRPr lang="pl-PL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pl-P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METODA AKTYWNEGO SŁUCHANIA.</a:t>
            </a:r>
          </a:p>
          <a:p>
            <a:pPr>
              <a:buNone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l-PL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Parafrazowanie</a:t>
            </a:r>
            <a:r>
              <a:rPr lang="pl-PL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–powtarzanie własnymi słowami wypowiedzi pacjenta, nie stosuje się komentarzy: ”rozumiem, że ..”, ”innymi słowy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..”</a:t>
            </a:r>
            <a:r>
              <a:rPr lang="pl-PL" sz="1700" b="1" dirty="0">
                <a:latin typeface="Arial" panose="020B0604020202020204" pitchFamily="34" charset="0"/>
                <a:cs typeface="Arial" panose="020B0604020202020204" pitchFamily="34" charset="0"/>
              </a:rPr>
              <a:t> Należy odróżnić parafrazę od interpretacji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, która jest już domysłem, wnioskiem, uogólnieniem.</a:t>
            </a:r>
          </a:p>
          <a:p>
            <a:pPr>
              <a:buNone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Interpretacja</a:t>
            </a:r>
            <a:r>
              <a:rPr lang="pl-PL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zaczyna się od słów: To znaczy, że ty jesteś, chcesz, powinieneś… Mija się z istotą przekazu, jest zbyt ogólna.</a:t>
            </a:r>
          </a:p>
          <a:p>
            <a:pPr>
              <a:buNone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Klaryfikacja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– to prośba o wyjaśnienie, doprecyzowanie, gdy nie możemy zrozumieć wypowiedzi:/”czy to znaczy, że..” ”podaj mi przykład..”</a:t>
            </a:r>
            <a:r>
              <a:rPr lang="pl-PL" sz="17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pl-PL" sz="17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.Pytania -potwierdzenie odbioru informacji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–pytania </a:t>
            </a:r>
            <a:r>
              <a:rPr lang="pl-PL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otwarte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zamknięte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– odp. tak / nie.</a:t>
            </a:r>
          </a:p>
          <a:p>
            <a:pPr>
              <a:buNone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l-PL" sz="1700" u="sng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Odzwierciedlanie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zadaniem jest uświadomienie rozmówcy jego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własnych uczuć</a:t>
            </a:r>
          </a:p>
          <a:p>
            <a:pPr>
              <a:buNone/>
            </a:pPr>
            <a:r>
              <a:rPr lang="pl-P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l-PL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.Prowadzenie </a:t>
            </a:r>
            <a:r>
              <a:rPr lang="pl-P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świadome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sterowanie rozmową w pożądanym przez nas kierunku. </a:t>
            </a:r>
            <a:endParaRPr lang="pl-PL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pl-PL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Otwartość </a:t>
            </a:r>
            <a:r>
              <a:rPr lang="pl-P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jest przejawem gotowości do, zdolności do wysłuchania, rozumienia i akceptacji.</a:t>
            </a:r>
          </a:p>
          <a:p>
            <a:pPr>
              <a:buNone/>
            </a:pPr>
            <a:r>
              <a:rPr lang="pl-PL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Zamknięcie -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przeciwieństwo otwartości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nawiązywanie kontaktu z pacjentem, blokada relacji między pielęgniarką a chorym i postępowanie rutynowe, schematyczne. </a:t>
            </a:r>
          </a:p>
          <a:p>
            <a:pPr>
              <a:buNone/>
            </a:pPr>
            <a:endParaRPr lang="pl-PL" sz="1600" dirty="0" smtClean="0"/>
          </a:p>
          <a:p>
            <a:pPr>
              <a:buFontTx/>
              <a:buChar char="-"/>
            </a:pPr>
            <a:endParaRPr lang="pl-PL" sz="2000" dirty="0" smtClean="0"/>
          </a:p>
          <a:p>
            <a:pPr>
              <a:buFontTx/>
              <a:buChar char="-"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624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Aktywne słuchanie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kontakt wzrokowy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odpowiedni wyraz twarzy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 bliskość fizyczna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ostawa ciała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ton głosu</a:t>
            </a:r>
          </a:p>
          <a:p>
            <a:pPr>
              <a:buFontTx/>
              <a:buChar char="-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powstrzymywanie się od natychmiastowych wypowiedzi.</a:t>
            </a:r>
          </a:p>
          <a:p>
            <a:pPr>
              <a:buFontTx/>
              <a:buChar char="-"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pl-PL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Pseudosłuchanie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stwarzanie wrażenia słuchania,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osoba słuchająca ma nas polubić,  aby</a:t>
            </a:r>
          </a:p>
          <a:p>
            <a:pPr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nie odrzucić, </a:t>
            </a:r>
          </a:p>
          <a:p>
            <a:pPr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wyławianie jednej informacji oraz ignorowanie innych,</a:t>
            </a:r>
          </a:p>
          <a:p>
            <a:pPr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„granie na zwłokę”- jako czas na przygotowanie kolejnej swojej wypowiedzi,</a:t>
            </a:r>
          </a:p>
          <a:p>
            <a:pPr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słuchanie „jednym uchem” jako brak innej możliwości „wymigania” się z rozmowy.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4380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44624"/>
            <a:ext cx="8424936" cy="698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    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Humanistyczno-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Społeczne Podstawy Specjalizacji                   </a:t>
            </a:r>
          </a:p>
          <a:p>
            <a:pPr>
              <a:buNone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Czynniki zakłócające relację  terapeutyczną</a:t>
            </a:r>
          </a:p>
          <a:p>
            <a:pPr marL="0" indent="0">
              <a:buNone/>
            </a:pP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1.Brak motywacji do leczenia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pacjent nie jest zainteresowany współpracą, bo nie widzi potrzeby leczenia się i wyleczenia.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800" u="sng" dirty="0">
                <a:latin typeface="Arial" panose="020B0604020202020204" pitchFamily="34" charset="0"/>
                <a:cs typeface="Arial" panose="020B0604020202020204" pitchFamily="34" charset="0"/>
              </a:rPr>
              <a:t>Nieufność pacjenta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: wynikająca z dawnych złych jego doświadczeń; bardzo ważne jest wytworzenie zaufania u pacjenta. 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800" u="sng" dirty="0">
                <a:latin typeface="Arial" panose="020B0604020202020204" pitchFamily="34" charset="0"/>
                <a:cs typeface="Arial" panose="020B0604020202020204" pitchFamily="34" charset="0"/>
              </a:rPr>
              <a:t>Agresja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: zarówno słowna 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fizyczna: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krytyka nawet słuszna wzbudza silne emocje- wywołuje irracjonalną obronę i odwet.</a:t>
            </a: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l-PL" sz="1800" u="sng" dirty="0">
                <a:latin typeface="Arial" panose="020B0604020202020204" pitchFamily="34" charset="0"/>
                <a:cs typeface="Arial" panose="020B0604020202020204" pitchFamily="34" charset="0"/>
              </a:rPr>
              <a:t>Manipulacja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ze strony pacjenta: pacjent może wykorzystać swoją chorobę do manipulowania otoczeniem, tak aby uzyskać coś czego nie odważy się wprost wyakcentować.</a:t>
            </a: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pl-PL" sz="1800" u="sng" dirty="0">
                <a:latin typeface="Arial" panose="020B0604020202020204" pitchFamily="34" charset="0"/>
                <a:cs typeface="Arial" panose="020B0604020202020204" pitchFamily="34" charset="0"/>
              </a:rPr>
              <a:t>Ignorowanie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ze strony personelu 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pacjenta,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utrudnia rozumienie uczuć , reakcji 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zachowania.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pl-PL" sz="1800" u="sng" dirty="0">
                <a:latin typeface="Arial" panose="020B0604020202020204" pitchFamily="34" charset="0"/>
                <a:cs typeface="Arial" panose="020B0604020202020204" pitchFamily="34" charset="0"/>
              </a:rPr>
              <a:t>Problemy własne personelu, pacjenta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: brak umiejętności komunikowania się, brak wglądu we własne problemy 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trudności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363272" cy="6473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Humanistyczno- Społeczne Podstawy Specjalizacji                   </a:t>
            </a:r>
          </a:p>
          <a:p>
            <a:pPr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Techniki terapeutyczne:</a:t>
            </a:r>
          </a:p>
          <a:p>
            <a:pPr marL="0" indent="0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Odzwierciedlanie uczuć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 polega na uświadomieniu rozmówcy jego własnych uczuć,</a:t>
            </a:r>
            <a:r>
              <a:rPr lang="pl-P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Klaryfikacja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 prośba o rozwinięcie jakiejś myśli, która jest dla nas nie do końca jasna,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Interpretacja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doprowadza do uświadomienia, ujawnia znaczenie zjawisk psychicznych, ich źródła, historię, przyczyny. </a:t>
            </a:r>
          </a:p>
          <a:p>
            <a:pPr marL="0" indent="0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Parafrazowanie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 powtórzenie danej wypowiedzi w innej formie. Powinno się powiedzieć dokładnie to samo, co nasz rozmówca, ale własnymi słowami, nie włączając w to własnych komentarzy czy interpretacji usłyszanej wypowiedzi.</a:t>
            </a:r>
          </a:p>
          <a:p>
            <a:pPr marL="0" indent="0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Konfrontacja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jest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pierwszym krokiem w analizie poszczególnych problemów pacjenta. </a:t>
            </a:r>
          </a:p>
          <a:p>
            <a:pPr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Werbalizacja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której pozwala się wypowiedzieć swoje uczucia, jakie wzbudza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pacjent</a:t>
            </a:r>
          </a:p>
          <a:p>
            <a:pPr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Milczenie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Pacjent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ma prawo odmówić rozmowy, a pielęgniarka powinna to 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uszanować</a:t>
            </a:r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Informowanie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pielęgniarka udziela pacjentowi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informacji, np. gdzie zgłaszać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do,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pielęgniarek w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potrzebie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Jest osobiście informowany o badaniach i przygotowywany do nich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Wyjaśnianie -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gdy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pielęgniarka nie rozumie sensu wypowiedzi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pacjenta, stara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wyjaśnić wątpliwość.</a:t>
            </a:r>
          </a:p>
          <a:p>
            <a:pPr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Zadawanie pytań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pytania 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otwarte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dają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naszemu rozmówcy okazję do 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wypowiedzenia się na dany temat, są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też formą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zachęcenia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 dalszej rozmowy i wyrazem naszej troski  oraz zainteresowania jej problemami : 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pl-PL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pytania 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zamknięte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( „czy to panią boli”)- ograniczają odpowiedzi; pytania otwarte ( „ jak się pan czuje”) dają nam więcej informacji.</a:t>
            </a:r>
          </a:p>
          <a:p>
            <a:pPr>
              <a:buNone/>
            </a:pPr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b="1" u="sng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6240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640960" cy="62853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900" dirty="0" smtClean="0"/>
              <a:t>             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Humanistyczno-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Społeczne Podstawy Specjalizacji                   </a:t>
            </a:r>
          </a:p>
          <a:p>
            <a:pPr>
              <a:buNone/>
            </a:pP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l-PL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Podstawowe czynniki terapeutyczne korzystnie wpływające na stan psychiczny i fizyczny człowieka chorego:</a:t>
            </a:r>
          </a:p>
          <a:p>
            <a:pPr marL="0" indent="0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Motywacja do leczenia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–brak jej u pacjenta zaburza dobrą relację terapeutyczną, brak współpracy a chory nie widzi potrzeby leczenia i wyleczenia się.</a:t>
            </a:r>
          </a:p>
          <a:p>
            <a:pPr marL="0" indent="0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Poczucie wsparcia-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pacjent czuje się otoczony życzliwymi, pomagających mu ludźmi,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Poczucie rozumienia-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mając rozeznanie w swojej sytuacji, jest bardziej spokojny, </a:t>
            </a:r>
          </a:p>
          <a:p>
            <a:pPr marL="0" indent="0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Poczucie mocy osobistej-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pozwala człowiekowi przetrwać trudne momenty i „być silnym” w walce z chorobą. Pomaga w tym wiedza i umiejętności radzenia sobie z chorobą.</a:t>
            </a:r>
          </a:p>
          <a:p>
            <a:pPr marL="0" indent="0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Poczucie sensu-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nadanie sensu i znaczenia wysiłkom pacjenta jest czymś co ma pozytywne znaczenie i nadaje sens życiu.</a:t>
            </a:r>
            <a:endParaRPr lang="pl-P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Nadzieja-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to ogromna siła na chęć do życia i walki z chorobą, 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Odreagowanie-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może ono mieć wyraz płaczu, krzyku czy słowne nazywanie przeżywanych emocji. Aktywne słuchanie przez pielęgniarkę może być tu bardzo pomocne. Pacjent pozbywa się części swoich zmartwień.</a:t>
            </a:r>
            <a:endParaRPr lang="pl-P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Otwartość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autoekspresji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, daje możliwość podzielenia się swymi zmartwieniami, problemami, z uważnym i rozumiejącym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słuchaczem, doznaje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ulgi.</a:t>
            </a: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Humor –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od strony emocjonalnej  dotyczy uzdrawiającej siły pozytywnych emocji ale i katarktycznym działaniem śmiechu, pozwalającym bezpiecznie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rozładować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napięcia. </a:t>
            </a:r>
            <a:endParaRPr lang="pl-P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27768157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640960" cy="6552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pl-PL" dirty="0" smtClean="0"/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Humanistyczno- Społeczne Podstawy Specjalizacji                   </a:t>
            </a:r>
          </a:p>
          <a:p>
            <a:pPr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PATERNALISTYCZNY STYL KOMUNIKOWANIA SIĘ Z PACJENTAMI  W INSTYTUCJACH OCHRONY ZDROWIA.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Hierarchiczny przepływ informacji ( model piramidy), zachowania komunikacyjne lekarza, pielęgniarki, położnej, pacjenta;</a:t>
            </a:r>
          </a:p>
          <a:p>
            <a:pPr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wady paternalistycznego modelu komunikowania się. </a:t>
            </a:r>
            <a:endParaRPr lang="pl-PL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I. Model paternalistyczny-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ogranicza autonomię pacjenta, wyraża autorytarne podejście. 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Dominuje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autorytarne podejście lekarza do pacjenta.</a:t>
            </a:r>
          </a:p>
          <a:p>
            <a:pPr marL="0" indent="0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Decyzje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 wyborze najlepszego sposobu leczenia podejmuje lekarz, a zdanie chorego jest bardzo ograniczone lub nie ma go wcale.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 Pacjent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przyjmuje postawę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bierną,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 Potrzeby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emocjonalne pacjenta są marginalizowane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Lata osiemdziesiąte XX wieku stały się falą krytyki modelu paternalistycznego i zapowiedzią zmian.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Paternalizm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medycynie podlega krytyce z powodu autorytarnego podejścia do chorego.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Działania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paternalistyczne przekreślają partnerstwo i świadome uczestnictwo pacjenta w terapii. 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Paternalizm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niesie za sobą bezgraniczne podporządkowanie się decyzjom lekarzy. 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Krytyka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paternalizmu została podjęta w imię obrony autonomii praw pacjenta.</a:t>
            </a:r>
            <a:endParaRPr lang="pl-PL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Anna Zembala , Modele komunikacyjne w relacjach lekarz- pacjent, Kraków </a:t>
            </a:r>
            <a:r>
              <a:rPr lang="pl-PL" sz="1100" dirty="0" err="1">
                <a:latin typeface="Arial" panose="020B0604020202020204" pitchFamily="34" charset="0"/>
                <a:cs typeface="Arial" panose="020B0604020202020204" pitchFamily="34" charset="0"/>
              </a:rPr>
              <a:t>Uniw</a:t>
            </a:r>
            <a:r>
              <a:rPr lang="pl-PL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100" dirty="0" err="1">
                <a:latin typeface="Arial" panose="020B0604020202020204" pitchFamily="34" charset="0"/>
                <a:cs typeface="Arial" panose="020B0604020202020204" pitchFamily="34" charset="0"/>
              </a:rPr>
              <a:t>Jagiel</a:t>
            </a:r>
            <a:endParaRPr lang="pl-PL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                                 </a:t>
            </a:r>
          </a:p>
          <a:p>
            <a:pPr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Humanistyczno- Społeczne Podstawy Specjalizacji                   </a:t>
            </a:r>
          </a:p>
          <a:p>
            <a:pPr>
              <a:buNone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II. Proces komunikowania się</a:t>
            </a:r>
            <a:endParaRPr lang="pl-PL" sz="2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Elementy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procesu komunikowania </a:t>
            </a:r>
          </a:p>
          <a:p>
            <a:pPr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Proces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komunikowania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obejmuje: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1. Uczestników</a:t>
            </a:r>
          </a:p>
          <a:p>
            <a:pPr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2.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Komunikat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3.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Kanał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4.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Kontekst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5.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Szumy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 6.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Sprzężenie zwrotne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b="1" i="1" dirty="0">
                <a:latin typeface="Arial" panose="020B0604020202020204" pitchFamily="34" charset="0"/>
                <a:cs typeface="Arial" panose="020B0604020202020204" pitchFamily="34" charset="0"/>
              </a:rPr>
              <a:t>feedback /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7152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Krytyka modelu paternalistycznego rozpoczęła się już w XIX w. 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Pozostałościami po modelu paternalistycznym w relacji lekarz pacjent są :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niedostateczne informowanie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nieprzestrzeganie praw pacjenta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wprowadzanie w błąd pacjentów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 polskim systemie opieki zdrowotnej w obszarze komunikacji lekarz- pacjent częściej występuje model paternalistyczny.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Nie przywiązuje się należytej uwagi do potrzeb emocjonalnych  i psychicznych pacjenta, skupiając się na działaniach instrumentalnych, a właściwie na chorobie i jej przyczynach.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Chorych traktuje się jako przypadki medyczne, zapominając o tym ,że „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pacjent to nie jednostka chorobowa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”, ale osoba, która ma swoje uczucia i oczekuje wsparcia i zrozumienia.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8568952" cy="647395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Hierarchia autorytetów w kręgach medycznych</a:t>
            </a:r>
          </a:p>
          <a:p>
            <a:pPr>
              <a:buNone/>
            </a:pP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Cenimy sobie zdrowie bardzo wysoko. Lekarze posiadając dużą wiedzę i doświadczenie, mają silny wpływ na tę część naszego życia.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Wykorzystuje się  to np. w reklamie, kiedy aktorzy przebrani w lekarskie kitle, przedstawiając siebie jako lekarzy, polecają nam- niby swoim pacjentom - leki czy suplementy diety.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Każdy pracownik medyczny zna swoje miejsce w hierarchii.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 jej szczycie zawsze jest lekarz, którego zdanie ma prawo podważyć, tylko inny lekarz o wyższej randze.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Ślepe, bezrefleksyjne posłuszeństwo personelu medycznego wobec wszystkich poleceń lekarzy, ma różny rezultat. Ma to swoje zalety i jest pożądane, dopóki lekarz nie popełni błędu.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Personel  wykonując jednak polecenia lekarzy, wcale ich nie rozważając,  może mieć katastrofalne skutki, biorąc pod uwagę obecny stopień komplikacji różnych działań w medycynie</a:t>
            </a:r>
            <a:r>
              <a:rPr lang="pl-PL" sz="1800" dirty="0" smtClean="0"/>
              <a:t>.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08912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      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Humanistyczno-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Społeczne Podstawy Specjalizacji                   </a:t>
            </a:r>
          </a:p>
          <a:p>
            <a:pPr>
              <a:buNone/>
            </a:pP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pl-PL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ZESPÓŁ TERAPEUTYCZNY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„..niehierarchiczna 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grupa ludzi o różnych zawodach świadczących usługi w zakresie opieki zdrowotnej na rzecz pacjentów oraz ich rodzin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Zespół Terapeutyczny charakteryzuje:</a:t>
            </a:r>
          </a:p>
          <a:p>
            <a:pPr>
              <a:buFontTx/>
              <a:buChar char="-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spólnota celu działania  i odpowiedzialność za jego realizację,</a:t>
            </a:r>
          </a:p>
          <a:p>
            <a:pPr>
              <a:buFontTx/>
              <a:buChar char="-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spólne ustalenie zakresu działań oraz związanych z nimi indywidualnych obowiązków i uprawnień</a:t>
            </a:r>
          </a:p>
          <a:p>
            <a:pPr>
              <a:buFontTx/>
              <a:buChar char="-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prawny obieg informacji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Dobry zespół ma świadomość: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Własnej roli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Swoich kompetencji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Przeszkód, które mogą zakłócić efektywną wspólną pracę.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Zatrudniony w szpitalu lub innej placówce służby zdrowia personel, łączy miejsce pracy / identyfikacja/  i realizacja wspólnych celów.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Wykonując powierzone zadania, stara się pracować efektywnie.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7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Cechy </a:t>
            </a:r>
            <a:r>
              <a:rPr lang="pl-PL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7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espołu terapeutycznego – małej grupy</a:t>
            </a:r>
          </a:p>
          <a:p>
            <a:pPr>
              <a:buNone/>
            </a:pPr>
            <a:endParaRPr lang="pl-PL" sz="7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Współzależność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– uczestnicy potrzebują wzajemnej pomocy w dążeniu do wspólnego celu,</a:t>
            </a:r>
          </a:p>
          <a:p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Identyfikowanie się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- świadomość bycia w grupie, postrzeganie zespołu jako jedności,</a:t>
            </a:r>
          </a:p>
          <a:p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Poczucie wspólnego celu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– uczestnicy zespołu mają wspólne zadanie do wykonania, wspólne cele, </a:t>
            </a:r>
          </a:p>
          <a:p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Normy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– uczestnicy przestrzegają pisanych i niepisanych norm postępowania,</a:t>
            </a:r>
          </a:p>
          <a:p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Struktura-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istnieje pewna określona hierarchia ról w zespole,</a:t>
            </a:r>
          </a:p>
          <a:p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Zdolność do działania w jedności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– zespół może działać jako pojedynczy organizm, tworząc to co określa się jako czasem jako „ duch zespołu”,</a:t>
            </a:r>
            <a:endParaRPr lang="pl-PL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Wzajemna </a:t>
            </a:r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interakcja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– uczestnicy zespołu komunikują się wzajemnie ze sobą, wpływają na siebie,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reagują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wykle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jedna osoba pełni rolę </a:t>
            </a:r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koordynatora</a:t>
            </a:r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Planowa </a:t>
            </a: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praca zespołu</a:t>
            </a:r>
          </a:p>
          <a:p>
            <a:pPr marL="0" indent="0">
              <a:buNone/>
            </a:pPr>
            <a:r>
              <a:rPr lang="pl-PL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Zespoły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terapeutyczne działają zarówno w stacjonarnym jak i ambulatoryjnym lecznictwie; mogą być jedno lub wielospecjalistyczne.</a:t>
            </a:r>
          </a:p>
          <a:p>
            <a:endParaRPr lang="pl-PL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0" dirty="0" smtClean="0"/>
          </a:p>
          <a:p>
            <a:endParaRPr lang="pl-PL" sz="3400" dirty="0" smtClean="0"/>
          </a:p>
          <a:p>
            <a:pPr>
              <a:buNone/>
            </a:pPr>
            <a:endParaRPr lang="pl-PL" sz="3400" dirty="0" smtClean="0"/>
          </a:p>
          <a:p>
            <a:pPr>
              <a:buNone/>
            </a:pPr>
            <a:endParaRPr lang="pl-PL" sz="2000" b="1" dirty="0" smtClean="0"/>
          </a:p>
          <a:p>
            <a:pPr>
              <a:buNone/>
            </a:pPr>
            <a:r>
              <a:rPr lang="pl-PL" sz="2000" b="1" dirty="0" smtClean="0"/>
              <a:t>      </a:t>
            </a:r>
          </a:p>
          <a:p>
            <a:pPr>
              <a:buNone/>
            </a:pPr>
            <a:r>
              <a:rPr lang="pl-PL" sz="2000" dirty="0" smtClean="0"/>
              <a:t>                                                                     </a:t>
            </a:r>
          </a:p>
          <a:p>
            <a:endParaRPr lang="pl-PL" sz="2000" dirty="0" smtClean="0"/>
          </a:p>
          <a:p>
            <a:pPr>
              <a:buNone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363272" cy="6141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SPECYFIKA PRACY ZESPOŁU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ależy od rodzaju rozwiązywanego problemu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 tak: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lekarz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nadzoruje proces diagnostyki i leczenia, </a:t>
            </a:r>
          </a:p>
          <a:p>
            <a:pPr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pielęgniarka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realizuje działania wynikające z procesu pielęgnowania, dokonuje ich ewaluacji, przygotowuje pacjenta do samoopieki;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fizjoterapeuta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zajmuje się ruchowym usprawnianiem, pomaga wraz z pielęgniarką, zwiększać zakres samodzielności i niezależności samoobsługowej; </a:t>
            </a:r>
          </a:p>
          <a:p>
            <a:pPr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psycholog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motywuje pacjenta do realizacji ważnych leczniczo zadań 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dietetyk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podejmuje interwencje w zakresie właściwego żywienia,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terapeuta zajęciowy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zajmuje się wypełnieniem czasu wolnego pacjentów.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Zespół Terapeutyczny rozwiązuje indywidualne zadania/problemy, a poszczególni jego członkowie, w zakresie swoich kompetencji wzajemnie się uzupełniają i wspierają .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 dr M. Strugała/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91264" cy="6357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Zasada komunikacji interpersonalnej w zespole</a:t>
            </a:r>
            <a:r>
              <a:rPr lang="pl-PL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terapeutycznym  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Zachowanie spójności przekazu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„wspólny język” w zakresie poruszanego tematu zapewnia sprawny obieg informacji,  użyte słowa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znaczą zawsze to samo,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zarówno dla nadawcy jak i odbiorcy komunikatu/,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- Pełna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szczerość,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Unikanie sporów kompetencyjnych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każdy pracuje zgodnie ze swoją wiedzą, wykształceniem i zakresem uprawnień/,</a:t>
            </a:r>
          </a:p>
          <a:p>
            <a:pPr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Całościowe podejście do pacjenta / holistyczne/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Ciągły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przepływ informacji - „wszyscy ze wszystkimi”. </a:t>
            </a:r>
          </a:p>
          <a:p>
            <a:pPr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Konstruktywna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współpraca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zespole: 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 - zasada równości wszystkich członków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zespołu, problem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jednego z  członków zespołu jest ważny dla wszystkich, 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- wspólne podejmowanie decyzji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/konsensus/,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realizm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wzajemna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akceptacja, życzliwość , uczciwość 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tolerancja.</a:t>
            </a:r>
            <a:b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/dr M. Strugała/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Główny cel pracy zespołowej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skupienie  na korzyściach zdrowotnych pacjentów przez: 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koordynowanie i integrowanie usług, 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dzielenie się wiedzą o pacjentach i zmianach w ich stanie zdrowia,</a:t>
            </a: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wspólne podejmowanie decyzji i rozwiązywanie problemów. </a:t>
            </a:r>
          </a:p>
          <a:p>
            <a:pPr marL="0" indent="0"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FUNKCJONOWANIE ZESPOŁU WYMAGA CIĄGŁEGO DOSKONALENIA W  ZAKRESIE KOMUNIKOWANIA SIĘ.</a:t>
            </a:r>
            <a:r>
              <a:rPr lang="pl-PL" sz="1600" dirty="0"/>
              <a:t> </a:t>
            </a: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Osoby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przejawiające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formę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interakcji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interpersonalnych- ”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nie wprost” 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nie werbalizując swoich intencji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oczekują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rozmówcy, a nierzadko wymagają,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aby ten rozpoznał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jego niewyjawione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potrzeby, oczekiwania lub niedopowiedzianą treść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wypowiedzi !!</a:t>
            </a:r>
            <a:endParaRPr lang="pl-P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Walory komunikowania zespołowego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1.otwartość,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2.empatia,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3.techniki aktywnego słuchania oraz...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4.poczucie humoru.                                                            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4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Funkcje komunikacji w Zespole terapeutycznym </a:t>
            </a:r>
          </a:p>
          <a:p>
            <a:pPr marL="0" indent="0">
              <a:buNone/>
            </a:pPr>
            <a:endParaRPr lang="pl-PL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 INFORMACYJNO-ORGANIZATORSKA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przekazywanie wiadomości pomiędzy poszczególnymi członkami zespołu (zalecenia, zarządzenia, zapytania, odpowiedzi, sprawozdania) i umożliwienie wykonywania zadań przez grupę jako całość. 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II. MOTYWACYJNO-INSPIRUJĄCĄ </a:t>
            </a:r>
          </a:p>
          <a:p>
            <a:pPr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opiera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się na poczuciu wspólnoty wśród członków grupy i tworzeniu atmosfery zaangażowania dla wspólnego celu działania. 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/Dr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M. Strugała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KOMUNIKOWANIE INTERPERSONALNE Z OSOBĄ STARSZĄ,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MODELE PRZEPŁYWU INFORMACJI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 zespole terapeutycznym: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1.Model  Koła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Model Łańcucha,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 Model Raka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4. Model Gwiazdy.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Najskuteczniejszy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kierunek przepływu informacji pomiędzy dowolnie wybranymi członkami zespołu terapeutycznego zapewnia tzw.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 „gwiazdy”,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czyli scentralizowany przepływ informacji, bez przekazów pośrednich. W tym modelu z zasobu informacji, jakim jest „centrum” mogą korzystać wszyscy członkowie i wszyscy ten zasób wzbogacają.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Przekazy pośrednie np.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modelu „łańcucha” lub „raka”,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mogą powodować różne zniekształcenia przekazu informacji</a:t>
            </a:r>
            <a:b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oraz wydłużenie czasu komunikowania się;  pierwsza osoba chcąc przekazać coś ostatniej musi „przejść” przez</a:t>
            </a:r>
            <a:b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wszystkie ogniwa.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Zaletą modelu „koła”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(tu wszyscy członkowie mają zbliżone pozycje w grupie) jest wytworzenie się poczucia przynależności.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16632"/>
            <a:ext cx="7467600" cy="6573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SKUTECZNA KOMUNIKACJA W ZESPOLE</a:t>
            </a:r>
          </a:p>
          <a:p>
            <a:pPr marL="0" indent="0">
              <a:buNone/>
            </a:pPr>
            <a:endParaRPr lang="pl-PL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Otwarta-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role nadawcy i odbiorcy przeplatają się </a:t>
            </a: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Bezpieczna 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daje wszystkim przestrzeń do myślenia( kreatywność)</a:t>
            </a: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Drożna-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przepływ informacji w zespole</a:t>
            </a: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Spójna 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 przekazach werbalnych i niewerbalnych !!!</a:t>
            </a: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Jasna 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 przekazie, prosta bez podtekstów i aluzji</a:t>
            </a: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Asertywna-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szanująca prawo każdego do odmowy i nie czynienia innym krzywdy</a:t>
            </a: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Odpowiedzialna-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 sposobie bycia i wyrażania własnych myśli</a:t>
            </a: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Konstruktywna w krytyce-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odnosząca się do konkretnego działania,  a nie osobiście do człowieka. 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28092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214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28092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b="1" dirty="0" smtClean="0"/>
          </a:p>
          <a:p>
            <a:pPr marL="0" indent="0">
              <a:buNone/>
            </a:pPr>
            <a:r>
              <a:rPr lang="pl-PL" sz="2000" b="1" dirty="0"/>
              <a:t> </a:t>
            </a:r>
            <a:r>
              <a:rPr lang="pl-PL" sz="2000" b="1" dirty="0" smtClean="0"/>
              <a:t>   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RELACJE  INTERPERSONALNE PIELĘGNIARKI</a:t>
            </a: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Pracodawca</a:t>
            </a:r>
          </a:p>
          <a:p>
            <a:pPr marL="457200" indent="-457200">
              <a:buAutoNum type="arabicPeriod"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Pacjent</a:t>
            </a:r>
          </a:p>
          <a:p>
            <a:pPr marL="457200" indent="-457200">
              <a:buAutoNum type="arabicPeriod"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Rodzina pacjenta</a:t>
            </a:r>
          </a:p>
          <a:p>
            <a:pPr marL="457200" indent="-457200">
              <a:buAutoNum type="arabicPeriod"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Grupa zawodowa</a:t>
            </a:r>
          </a:p>
          <a:p>
            <a:pPr marL="457200" indent="-457200">
              <a:buAutoNum type="arabicPeriod"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Współpracownicy</a:t>
            </a:r>
          </a:p>
          <a:p>
            <a:pPr marL="457200" indent="-457200">
              <a:buAutoNum type="arabicPeriod"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Grupa wsparcia</a:t>
            </a:r>
          </a:p>
          <a:p>
            <a:pPr marL="457200" indent="-457200">
              <a:buAutoNum type="arabicPeriod"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Grupa terapeutyczna</a:t>
            </a:r>
          </a:p>
          <a:p>
            <a:pPr marL="457200" indent="-457200">
              <a:buAutoNum type="arabicPeriod"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Instytucje biorące udział w ocenianiu</a:t>
            </a:r>
          </a:p>
          <a:p>
            <a:pPr marL="457200" indent="-457200">
              <a:buAutoNum type="arabicPeriod"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czelnie, instytucje kształcenia i doskonalenia zawodowego.</a:t>
            </a:r>
          </a:p>
        </p:txBody>
      </p:sp>
    </p:spTree>
    <p:extLst>
      <p:ext uri="{BB962C8B-B14F-4D97-AF65-F5344CB8AC3E}">
        <p14:creationId xmlns:p14="http://schemas.microsoft.com/office/powerpoint/2010/main" val="13692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16632"/>
            <a:ext cx="8136904" cy="6552728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          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Humanistyczno-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Społeczne Podstawy Specjalizacji  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ZESPÓŁ TERAPEUTYCZNY JAKO GRUPA ZADANIOWA .</a:t>
            </a:r>
          </a:p>
          <a:p>
            <a:pPr>
              <a:buNone/>
            </a:pP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Praca zespołowa , bo problemy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zdrowotne pacjentów </a:t>
            </a:r>
            <a:r>
              <a:rPr lang="pl-PL" sz="1800" u="sng" dirty="0">
                <a:latin typeface="Arial" panose="020B0604020202020204" pitchFamily="34" charset="0"/>
                <a:cs typeface="Arial" panose="020B0604020202020204" pitchFamily="34" charset="0"/>
              </a:rPr>
              <a:t>są 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często złożone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 mają wiele elementów wymagających pomocy różnych specjalistów oraz współdziałania samego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pacjenta,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Grupa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dysponuje na ogół </a:t>
            </a:r>
            <a:r>
              <a:rPr lang="pl-PL" sz="1800" u="sng" dirty="0">
                <a:latin typeface="Arial" panose="020B0604020202020204" pitchFamily="34" charset="0"/>
                <a:cs typeface="Arial" panose="020B0604020202020204" pitchFamily="34" charset="0"/>
              </a:rPr>
              <a:t>większą liczbą informacji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niż pojedyncze osoby. 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W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grupie jest więcej propozycji rozwiązań, zaś pojedyncze osoby na ogół poszukują ich w obszarze swojej specjalności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Wspólne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uczestnictwo w zespole,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przeważnie </a:t>
            </a:r>
            <a:r>
              <a:rPr lang="pl-PL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konsoliduje zespół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zwiększa 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jego akceptację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Wspólna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płaszczyzna wymiany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informacji,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umożliwia także dokonywanie uzgodnień w sprawie zadań, które mogą być kontrowersyjne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800" b="1" dirty="0" smtClean="0"/>
              <a:t> 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endParaRPr lang="pl-PL" sz="2000" dirty="0" smtClean="0"/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l-PL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Zła współpraca w zespole leczącym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problemy wynikające z hierarchii zawodowej( sprzeczne polecenia przełożonych różnych szczebli)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różnorodność członków społeczności leczącej ( personel techniczny, administracja, arogancja personelu pomocniczego)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brak warunków do leczenia,( leki,  aparatura, warunki lokalowe).</a:t>
            </a: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efektywność pracy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pl-PL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Harmonijne relacje interpersonalne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płaszczyźnie poziomej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 grupa współpracowników, personelu placówki,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płaszczyźnie pionowej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pracownik – kierownictwo instytucji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E. Wilczek – Różyczka/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5338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>
              <a:buNone/>
            </a:pPr>
            <a:endParaRPr lang="pl-PL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Zakłócenia komunikacyjne w zespole terapeutycznym: </a:t>
            </a:r>
          </a:p>
          <a:p>
            <a:pPr>
              <a:buNone/>
            </a:pPr>
            <a:endParaRPr lang="pl-PL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- niedokładność przekazu,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- zniekształcenia treści,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- negatywne emocje,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- złe nastawienia nadawcy i odbiorcy,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- konﬂikt w zespole. 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Przejaw nieprawidłowych kontaktów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brak zaangażowania i motywacji ze strony poszczególnych członków zespołu do wspólnego wykonywania zadań, 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- brak poczucia satysfakcji z pracy w zespole.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414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91264" cy="628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KONFLIKT W ZESPOLE</a:t>
            </a:r>
          </a:p>
          <a:p>
            <a:pPr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Konflikt -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sytuacja, której źródła tkwią w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człowieku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i/lub w jego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otoczeniu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wzbudzają w nim silne napięcia i motywują  do zachowań mających na celu usunięcie tego stanu.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Konflikt - 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sprzeczność dążeń, niezgodność interesów czy poglądów, antagonizm, spór, zatarg.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Źródła konfliktów:  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Ukryty plan-   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gdy jeden z członków zespołu chce osiągnąć coś, nie informując o tym pozostałych.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Dynamika grupy –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wszystkie wpływy i naciski, które wywierają na siebie wzajemnie członkowie.</a:t>
            </a:r>
          </a:p>
          <a:p>
            <a:pPr marL="342900" indent="-342900">
              <a:buAutoNum type="arabicPeriod"/>
            </a:pP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Używanie argumentów merytorycznych –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 pobudek emocjonalnych.</a:t>
            </a: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rzed każdym spotkaniem zespołu terapeutycznego warto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ustalić cel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spotkania i przedstawić go wszystkim członkom.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12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Literatura:</a:t>
            </a:r>
          </a:p>
          <a:p>
            <a:pPr>
              <a:buFont typeface="Wingdings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Studzińska M.: Wybrane zagadnienia z komunikowania społecznego. Wyd. </a:t>
            </a:r>
            <a:r>
              <a:rPr lang="pl-PL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Czelej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2006</a:t>
            </a:r>
          </a:p>
          <a:p>
            <a:pPr>
              <a:buFont typeface="Wingdings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© Borgis - Medycyna Rodzinna 4/2010, s. 124-128</a:t>
            </a:r>
          </a:p>
          <a:p>
            <a:pPr>
              <a:buFont typeface="Wingdings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Kwiatkowska, E. Krajewska-Kułak, W. </a:t>
            </a:r>
            <a:r>
              <a:rPr lang="pl-PL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Pank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Komunikowanie interpersonalne w pielęgniarstwie” PZWL, 2003</a:t>
            </a:r>
          </a:p>
          <a:p>
            <a:pPr>
              <a:buFont typeface="Wingdings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L. </a:t>
            </a:r>
            <a:r>
              <a:rPr lang="pl-PL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Giblin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, Umiejętność postępowania z innymi. Kraków 1993, s. 23</a:t>
            </a:r>
          </a:p>
          <a:p>
            <a:pPr>
              <a:buFont typeface="Wingdings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1)Thomas Gordon, Pacjent jako partner, PAX, tłum. T. Szafrański, Warszawa 1999, s. 22</a:t>
            </a:r>
          </a:p>
          <a:p>
            <a:pPr>
              <a:buFont typeface="Wingdings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[M. Falkowska, Prestiż zawodów. Komunikat z badań, s. 5, SPISKOM.POL/1999/K_032_99.PDF, ]</a:t>
            </a:r>
          </a:p>
          <a:p>
            <a:pPr>
              <a:buFont typeface="Wingdings" pitchFamily="2" charset="2"/>
              <a:buChar char="§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M. Król-Fijewska, Trening asertywności , Instytut Zdrowia i Trzeźwości, Warszawa 1993 r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Dr M.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Strugała,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KOMUNIKOWANIE INTERPERSONALNE Z OSOBĄ STARSZĄ,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 smtClean="0"/>
          </a:p>
          <a:p>
            <a:pPr>
              <a:buFont typeface="Wingdings" pitchFamily="2" charset="2"/>
              <a:buChar char="§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19256" cy="6357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Z. </a:t>
            </a:r>
            <a:r>
              <a:rPr lang="pl-PL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Nęcki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Komunikowanie interpersonalne, Wrocław 1992 </a:t>
            </a:r>
          </a:p>
          <a:p>
            <a:pPr>
              <a:buFont typeface="Wingdings" pitchFamily="2" charset="2"/>
              <a:buChar char="§"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www.neurocentrum.pl/dcten/wpcontent/uploads/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wasilewski_p4p.pdf</a:t>
            </a:r>
          </a:p>
          <a:p>
            <a:pPr marL="0" indent="0"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Z. </a:t>
            </a:r>
            <a:r>
              <a:rPr lang="pl-PL" sz="1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Nęcki</a:t>
            </a:r>
            <a:r>
              <a:rPr lang="pl-PL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Komunikacja międzyludzka, Wyd. Profesjonalnej Szkoły Biznesu, Kraków, 1996</a:t>
            </a: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i="1" dirty="0" smtClean="0">
                <a:latin typeface="Arial" pitchFamily="34" charset="0"/>
                <a:cs typeface="Arial" pitchFamily="34" charset="0"/>
              </a:rPr>
              <a:t>Ewa Wilczek – Różyczka ”Wypalenie zawodowe a empatia u lekarzy i pielęgniarek”. Kraków, Wyd. UJ</a:t>
            </a:r>
            <a:r>
              <a:rPr lang="pl-PL" sz="1800" i="1" dirty="0">
                <a:latin typeface="Arial" pitchFamily="34" charset="0"/>
                <a:cs typeface="Arial" pitchFamily="34" charset="0"/>
              </a:rPr>
              <a:t>. 2008</a:t>
            </a:r>
          </a:p>
          <a:p>
            <a:pPr>
              <a:buNone/>
            </a:pPr>
            <a:r>
              <a:rPr lang="pl-PL" sz="1800" i="1" dirty="0" smtClean="0">
                <a:latin typeface="Arial" pitchFamily="34" charset="0"/>
                <a:cs typeface="Arial" pitchFamily="34" charset="0"/>
              </a:rPr>
              <a:t>M. Król – Fijewska Trening asertywności, Instytut Psychologii Zdrowia i Trzeźwości, W-</a:t>
            </a:r>
            <a:r>
              <a:rPr lang="pl-PL" sz="1800" i="1" dirty="0" err="1" smtClean="0">
                <a:latin typeface="Arial" pitchFamily="34" charset="0"/>
                <a:cs typeface="Arial" pitchFamily="34" charset="0"/>
              </a:rPr>
              <a:t>wa</a:t>
            </a:r>
            <a:r>
              <a:rPr lang="pl-PL" sz="1800" i="1" dirty="0" smtClean="0">
                <a:latin typeface="Arial" pitchFamily="34" charset="0"/>
                <a:cs typeface="Arial" pitchFamily="34" charset="0"/>
              </a:rPr>
              <a:t> 1991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M. Strugała - Materiały dydaktyczne współfinansowane przez Unię Europejską w ramach</a:t>
            </a:r>
            <a:b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Europejskiego Funduszu Społecznego</a:t>
            </a:r>
            <a:b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ISBN: 978-83-61167-04-4</a:t>
            </a:r>
            <a:b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Egzemplarz bezpłatny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  <a:p>
            <a:pPr>
              <a:buNone/>
            </a:pPr>
            <a:endParaRPr lang="pl-PL" sz="20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Szumy komunikacyjne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pl-PL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zakłócenia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 przekazie/odbiorze informacji: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Fizyczne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hałas, duża odległość, złe warunki termiczne, </a:t>
            </a:r>
          </a:p>
          <a:p>
            <a:pPr>
              <a:buFont typeface="Wingdings" pitchFamily="2" charset="2"/>
              <a:buChar char="Ø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Psychologiczne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zmęczenie, zaburzenia koncentracji uwagi, mechanizmy obronne,</a:t>
            </a:r>
          </a:p>
          <a:p>
            <a:pPr>
              <a:buFont typeface="Wingdings" pitchFamily="2" charset="2"/>
              <a:buChar char="Ø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Inne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filtrowanie, stereotypy, stan zdrowia (zmniejszona sprawność zmysłów, zaburzenia psychiczne).</a:t>
            </a:r>
          </a:p>
          <a:p>
            <a:pPr marL="0" indent="0">
              <a:buFont typeface="Wingdings" pitchFamily="2" charset="2"/>
              <a:buChar char="Ø"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Korekta szumu komunikacyjnego poprzez: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Użycie więcej  niż 1 kanału,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Powtarzanie słów, więcej niż 1x</a:t>
            </a:r>
          </a:p>
          <a:p>
            <a:pPr marL="0" indent="0"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pl-PL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H.Sęk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Społ. Psych. Kliniczna, PWN, </a:t>
            </a:r>
            <a:r>
              <a:rPr lang="pl-PL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W-wa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1991</a:t>
            </a:r>
          </a:p>
          <a:p>
            <a:pPr marL="0" indent="0">
              <a:buNone/>
            </a:pPr>
            <a:r>
              <a:rPr lang="pl-PL" dirty="0" smtClean="0"/>
              <a:t>                                                             </a:t>
            </a:r>
          </a:p>
          <a:p>
            <a:pPr marL="0" indent="0">
              <a:buFont typeface="Wingdings" pitchFamily="2" charset="2"/>
              <a:buChar char="Ø"/>
            </a:pPr>
            <a:endParaRPr lang="pl-PL" dirty="0" smtClean="0"/>
          </a:p>
          <a:p>
            <a:pPr marL="0" indent="0"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Sprzężenie zwrotne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reakcja odbiorcy na komunikat po jego odkodowaniu. </a:t>
            </a:r>
          </a:p>
          <a:p>
            <a:pPr marL="0" indent="0"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Informuje nas, czy przekaz został usłyszany, zobaczony i zrozumiany.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Powoduje, że proces komunikowania ma charakter transakcyjny. 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Występują 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różne typy sprzężenia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zwrotnego.</a:t>
            </a:r>
          </a:p>
          <a:p>
            <a:pPr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 przypadku komunikowania bezpośredniego jest to 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sprzężenie bezpośrednie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natychmiastowe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atomiast w komunikowaniu pośrednim występuje </a:t>
            </a:r>
            <a:r>
              <a:rPr lang="pl-PL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sprzężenie pośrednie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opóźnione.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Poziomy komunikowania interpersonalnego:</a:t>
            </a:r>
          </a:p>
          <a:p>
            <a:pPr marL="0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Fatyczny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(gr. </a:t>
            </a:r>
            <a:r>
              <a:rPr lang="pl-PL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phatós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„powiedziany”) - swobodna rozmowa prowadzona z reguły na nieistotne tematy przez osoby słabo się znające i nie mające intencji wywierania jakiegokolwiek wpływu.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Instrumentalny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uczestnicy są zainteresowani osiągnięciem porozumienia w określonej sprawie, nawet, gdy ich poglądy, postawy różnią się zasadniczo. Intencją jednej ze stron bądź obu jest modyfikacja zachowań lub postaw interlokutora.</a:t>
            </a: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Afektywny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strony komunikujące się uzewnętrzniają swoje emocje, postawy, wartości i są głęboko zaangażowane w proces komunikowania. Celem jest wzajemne poznanie się i zrozumienie. </a:t>
            </a:r>
            <a:b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91264" cy="6285312"/>
          </a:xfrm>
        </p:spPr>
        <p:txBody>
          <a:bodyPr/>
          <a:lstStyle/>
          <a:p>
            <a:endParaRPr lang="pl-PL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pl-PL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KIERUNKI  KOMUNIKACJI:</a:t>
            </a:r>
          </a:p>
          <a:p>
            <a:pPr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 Komunikowanie jednostronne /jednokierunkowe</a:t>
            </a:r>
          </a:p>
          <a:p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Komunikowanie dwustronne / dwukierunkowe</a:t>
            </a:r>
          </a:p>
          <a:p>
            <a:pPr marL="0" indent="0"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 Komunikowanie bezpośrednie i pośrednie</a:t>
            </a:r>
          </a:p>
          <a:p>
            <a:pPr marL="0" indent="0"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Komunikowanie symetryczne i niesymetryczne</a:t>
            </a:r>
          </a:p>
          <a:p>
            <a:pPr marL="0" indent="0">
              <a:buNone/>
            </a:pPr>
            <a:endParaRPr lang="pl-P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Komunikowanie formalne i nieformalne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                   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55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12254</TotalTime>
  <Words>5446</Words>
  <Application>Microsoft Office PowerPoint</Application>
  <PresentationFormat>Pokaz na ekranie (4:3)</PresentationFormat>
  <Paragraphs>698</Paragraphs>
  <Slides>56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56</vt:i4>
      </vt:variant>
    </vt:vector>
  </HeadingPairs>
  <TitlesOfParts>
    <vt:vector size="63" baseType="lpstr">
      <vt:lpstr>Arial</vt:lpstr>
      <vt:lpstr>Calibri</vt:lpstr>
      <vt:lpstr>Century Schoolbook</vt:lpstr>
      <vt:lpstr>Times New Roman</vt:lpstr>
      <vt:lpstr>Wingdings</vt:lpstr>
      <vt:lpstr>Wingdings 2</vt:lpstr>
      <vt:lpstr>Wykusz</vt:lpstr>
      <vt:lpstr>                     SERVMED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CZYNNIKI ZAKŁÓCAJĄCE PROCES KOMUNIKOWANIA SIĘ: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Olunia</dc:creator>
  <cp:lastModifiedBy>tereska.wawro@outlook.com</cp:lastModifiedBy>
  <cp:revision>1601</cp:revision>
  <dcterms:created xsi:type="dcterms:W3CDTF">2013-09-11T14:46:06Z</dcterms:created>
  <dcterms:modified xsi:type="dcterms:W3CDTF">2020-10-06T17:05:09Z</dcterms:modified>
</cp:coreProperties>
</file>